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67" r:id="rId10"/>
    <p:sldId id="27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87934"/>
  </p:normalViewPr>
  <p:slideViewPr>
    <p:cSldViewPr snapToGrid="0">
      <p:cViewPr varScale="1">
        <p:scale>
          <a:sx n="100" d="100"/>
          <a:sy n="100" d="100"/>
        </p:scale>
        <p:origin x="1104" y="168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13502-C4DC-954E-ADE0-A97192D70537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602AE-4C7E-AE4E-B3A2-CB41DEC02C1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31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팀 </a:t>
            </a:r>
            <a:r>
              <a:rPr lang="en-US" altLang="ko-KR" dirty="0" err="1"/>
              <a:t>Aicasso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저희는 이번 </a:t>
            </a:r>
            <a:r>
              <a:rPr lang="en-US" altLang="ko-KR" dirty="0"/>
              <a:t>2024</a:t>
            </a:r>
            <a:r>
              <a:rPr lang="ko-KR" altLang="en-US" dirty="0"/>
              <a:t> 전기 </a:t>
            </a:r>
            <a:r>
              <a:rPr lang="ko-KR" altLang="en-US" dirty="0" err="1"/>
              <a:t>졸업과제에사</a:t>
            </a:r>
            <a:r>
              <a:rPr lang="ko-KR" altLang="en-US" dirty="0"/>
              <a:t> 헤어스타일 변환 서비스를 제작했습니다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02AE-4C7E-AE4E-B3A2-CB41DEC02C1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047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FA20F-FF53-C7D6-91A1-B8C005C0E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37DE9C-C389-7D70-988C-CDC8DA1A34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3F1E2C-1DE4-AC49-2E86-04185D807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E0385F-68F1-FB9F-7D92-FBE183790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1602AE-4C7E-AE4E-B3A2-CB41DEC02C1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02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dirty="0"/>
              <a:t>저희는 사용자가 원하는 헤어스타일을 쉽게 변환할 수 있는 </a:t>
            </a:r>
            <a:r>
              <a:rPr lang="en" altLang="ko-KR" sz="2800" b="1" dirty="0" err="1"/>
              <a:t>HairFastGAN</a:t>
            </a:r>
            <a:r>
              <a:rPr lang="ko-KR" altLang="en-US" sz="2800" b="1" dirty="0"/>
              <a:t> 모델을 적용했습니다</a:t>
            </a:r>
            <a:r>
              <a:rPr lang="en-US" altLang="ko-KR" sz="2800" b="1" dirty="0"/>
              <a:t>.</a:t>
            </a:r>
            <a:r>
              <a:rPr lang="ko-KR" altLang="en-US" sz="2800" dirty="0"/>
              <a:t> 사전에 수집된 이미지 데이터셋에서 사용자 이미지를 임의의 입력으로 지정한 후</a:t>
            </a:r>
            <a:r>
              <a:rPr lang="en-US" altLang="ko-KR" sz="2800" dirty="0"/>
              <a:t>, </a:t>
            </a:r>
            <a:r>
              <a:rPr lang="ko-KR" altLang="en-US" sz="2800" dirty="0"/>
              <a:t>사용자가 선택한 스타일에 따라 </a:t>
            </a:r>
            <a:r>
              <a:rPr lang="en-US" altLang="ko-KR" sz="2800" dirty="0"/>
              <a:t>[</a:t>
            </a:r>
            <a:r>
              <a:rPr lang="en" altLang="ko-KR" sz="2800" dirty="0"/>
              <a:t>Shape / Color / Shape + Color]</a:t>
            </a:r>
            <a:r>
              <a:rPr lang="ko-KR" altLang="en-US" sz="2800" dirty="0"/>
              <a:t>의 </a:t>
            </a:r>
            <a:r>
              <a:rPr lang="en-US" altLang="ko-KR" sz="2800" dirty="0"/>
              <a:t>3</a:t>
            </a:r>
            <a:r>
              <a:rPr lang="ko-KR" altLang="en-US" sz="2800" dirty="0"/>
              <a:t>가지 변환 옵션을 제공합니다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 결과를 기반으로 다양한 스타일을 적용한 모델의 추론 결과를 확인할 수 있었습니다</a:t>
            </a:r>
            <a:r>
              <a:rPr lang="en-US" altLang="ko-KR" sz="28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02AE-4C7E-AE4E-B3A2-CB41DEC02C19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633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다만 보시다첫 </a:t>
            </a:r>
            <a:r>
              <a:rPr lang="ko-KR" altLang="en-US" dirty="0"/>
              <a:t>번째 결과에서</a:t>
            </a:r>
            <a:r>
              <a:rPr lang="en-US" altLang="ko-KR" dirty="0"/>
              <a:t>, </a:t>
            </a:r>
            <a:r>
              <a:rPr lang="ko-KR" altLang="en-US" dirty="0" err="1"/>
              <a:t>전처리</a:t>
            </a:r>
            <a:r>
              <a:rPr lang="ko-KR" altLang="en-US" dirty="0"/>
              <a:t> 작업이 적용되지 않은 상태로 인해 몇 가지 오류가 발생했습니다</a:t>
            </a:r>
            <a:r>
              <a:rPr lang="en-US" altLang="ko-KR" dirty="0"/>
              <a:t>. </a:t>
            </a:r>
            <a:r>
              <a:rPr lang="ko-KR" altLang="en-US" dirty="0"/>
              <a:t>사진에서 보시는 바와 같이 얼굴이 왜곡되거나 부자연스럽게 변환되는 문제가 나타났습니다</a:t>
            </a:r>
            <a:r>
              <a:rPr lang="en-US" altLang="ko-KR" dirty="0"/>
              <a:t>. </a:t>
            </a:r>
            <a:r>
              <a:rPr lang="ko-KR" altLang="en-US" dirty="0"/>
              <a:t>이를 해결하기 위해</a:t>
            </a:r>
            <a:r>
              <a:rPr lang="en-US" altLang="ko-KR"/>
              <a:t>, </a:t>
            </a:r>
            <a:r>
              <a:rPr lang="ko-KR" altLang="en-US"/>
              <a:t>우리는 </a:t>
            </a:r>
            <a:r>
              <a:rPr lang="en" altLang="ko-KR" b="1" dirty="0"/>
              <a:t>Face Alignment</a:t>
            </a:r>
            <a:r>
              <a:rPr lang="en" altLang="ko-KR" dirty="0"/>
              <a:t>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얼굴 회전 및 정렬 작업을 </a:t>
            </a:r>
            <a:r>
              <a:rPr lang="ko-KR" altLang="en-US"/>
              <a:t>적용했습니다</a:t>
            </a:r>
            <a:r>
              <a:rPr lang="en-US" altLang="ko-KR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02AE-4C7E-AE4E-B3A2-CB41DEC02C1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425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2800" b="1" dirty="0"/>
              <a:t>Face Alignment</a:t>
            </a:r>
            <a:r>
              <a:rPr lang="ko-KR" altLang="en-US" sz="2800" dirty="0"/>
              <a:t>는 </a:t>
            </a:r>
            <a:r>
              <a:rPr lang="en" altLang="ko-KR" sz="2800" dirty="0"/>
              <a:t>Facial Landmark Detection</a:t>
            </a:r>
            <a:r>
              <a:rPr lang="ko-KR" altLang="en-US" sz="2800" dirty="0"/>
              <a:t>을 활용하여 얼굴의 주요 위치를 감지하고</a:t>
            </a:r>
            <a:r>
              <a:rPr lang="en-US" altLang="ko-KR" sz="2800" dirty="0"/>
              <a:t>, </a:t>
            </a:r>
            <a:r>
              <a:rPr lang="ko-KR" altLang="en-US" sz="2800" dirty="0"/>
              <a:t>이를 고정된 위치로 회전 및 정렬하는 과정입니다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이렇게 전처리를 거친 후에는 이전보다 자연스러운 결과를 확인할 수 있었습니다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이전의 부자연스럽거나 왜곡된 결과와 비교했을 때</a:t>
            </a:r>
            <a:r>
              <a:rPr lang="en-US" altLang="ko-KR" sz="2800" dirty="0"/>
              <a:t>, </a:t>
            </a:r>
            <a:r>
              <a:rPr lang="ko-KR" altLang="en-US" sz="2800" dirty="0"/>
              <a:t>주관적인 성능이 크게 개선된 것을 알 수 있었습니다</a:t>
            </a:r>
            <a:r>
              <a:rPr lang="en-US" altLang="ko-KR" sz="2800" dirty="0"/>
              <a:t>.</a:t>
            </a:r>
          </a:p>
          <a:p>
            <a:r>
              <a:rPr lang="ko-KR" altLang="en-US" sz="1800" dirty="0">
                <a:effectLst/>
                <a:latin typeface="MalgunGothic"/>
              </a:rPr>
              <a:t>여기서 </a:t>
            </a:r>
            <a:r>
              <a:rPr lang="en" altLang="ko-KR" sz="1800" dirty="0">
                <a:effectLst/>
                <a:latin typeface="MalgunGothic"/>
              </a:rPr>
              <a:t>Facial Landmark Detection</a:t>
            </a:r>
            <a:r>
              <a:rPr lang="ko-KR" altLang="en-US" sz="1800" dirty="0">
                <a:effectLst/>
                <a:latin typeface="MalgunGothic"/>
              </a:rPr>
              <a:t>을 통해 감지된 얼굴 이미지의 주 요 위치들을 인식하고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ko-KR" altLang="en-US" sz="1800" dirty="0">
                <a:effectLst/>
                <a:latin typeface="MalgunGothic"/>
              </a:rPr>
              <a:t>모델의 입력으로 사용하기 위해 고정된 위치로 회전 및 정 </a:t>
            </a:r>
            <a:r>
              <a:rPr lang="ko-KR" altLang="en-US" sz="1800" dirty="0" err="1">
                <a:effectLst/>
                <a:latin typeface="MalgunGothic"/>
              </a:rPr>
              <a:t>렬하는</a:t>
            </a:r>
            <a:r>
              <a:rPr lang="ko-KR" altLang="en-US" sz="1800" dirty="0">
                <a:effectLst/>
                <a:latin typeface="MalgunGothic"/>
              </a:rPr>
              <a:t> 작업입니다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r>
              <a:rPr lang="ko-KR" altLang="en-US" sz="1800" dirty="0">
                <a:effectLst/>
                <a:latin typeface="MalgunGothic"/>
              </a:rPr>
              <a:t>이에 이전에 전처리를 거치지 않았을 때 비해 </a:t>
            </a:r>
            <a:r>
              <a:rPr lang="ko-KR" altLang="en-US" sz="1800" dirty="0" err="1">
                <a:effectLst/>
                <a:latin typeface="MalgunGothic"/>
              </a:rPr>
              <a:t>부자연스럽거</a:t>
            </a:r>
            <a:r>
              <a:rPr lang="ko-KR" altLang="en-US" sz="1800" dirty="0">
                <a:effectLst/>
                <a:latin typeface="MalgunGothic"/>
              </a:rPr>
              <a:t> 나 왜곡된 부분이 없어지고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ko-KR" altLang="en-US" sz="1800" dirty="0">
                <a:effectLst/>
                <a:latin typeface="MalgunGothic"/>
              </a:rPr>
              <a:t>비교적 주관적 성능이 개선됨을 확인할 수 있었습니다</a:t>
            </a:r>
            <a:r>
              <a:rPr lang="en-US" altLang="ko-KR" sz="1800" dirty="0">
                <a:effectLst/>
                <a:latin typeface="MalgunGothic"/>
              </a:rPr>
              <a:t>.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02AE-4C7E-AE4E-B3A2-CB41DEC02C1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1845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EF40F-F824-F746-782E-6EBE2A30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720B85-9DCF-7496-825D-9E90A5AA2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AAF0C3F-EFF8-7C70-7B56-9BBA5614F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>
                <a:effectLst/>
                <a:latin typeface="MalgunGothic"/>
              </a:rPr>
              <a:t>이전의 결과에서 확인한 것과 같이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ko-KR" altLang="en-US" sz="1800" dirty="0">
                <a:effectLst/>
                <a:latin typeface="MalgunGothic"/>
              </a:rPr>
              <a:t>이미지 크기 조정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ko-KR" altLang="en-US" sz="1800" dirty="0">
                <a:effectLst/>
                <a:latin typeface="MalgunGothic"/>
              </a:rPr>
              <a:t>얼굴 정렬 및 회전과 같은 성능 개선을 위한 이미지 </a:t>
            </a:r>
            <a:r>
              <a:rPr lang="ko-KR" altLang="en-US" sz="1800" dirty="0" err="1">
                <a:effectLst/>
                <a:latin typeface="MalgunGothic"/>
              </a:rPr>
              <a:t>전처리</a:t>
            </a:r>
            <a:r>
              <a:rPr lang="ko-KR" altLang="en-US" sz="1800" dirty="0">
                <a:effectLst/>
                <a:latin typeface="MalgunGothic"/>
              </a:rPr>
              <a:t> </a:t>
            </a:r>
            <a:r>
              <a:rPr lang="ko-KR" altLang="en-US" sz="1800" dirty="0" err="1">
                <a:effectLst/>
                <a:latin typeface="MalgunGothic"/>
              </a:rPr>
              <a:t>과정뿐만</a:t>
            </a:r>
            <a:r>
              <a:rPr lang="ko-KR" altLang="en-US" sz="1800" dirty="0">
                <a:effectLst/>
                <a:latin typeface="MalgunGothic"/>
              </a:rPr>
              <a:t> 아니라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en" altLang="ko-KR" sz="2800" b="1" dirty="0"/>
              <a:t>Face Detection &amp; Crop</a:t>
            </a:r>
            <a:r>
              <a:rPr lang="en" altLang="ko-KR" sz="2800" dirty="0"/>
              <a:t> </a:t>
            </a:r>
            <a:r>
              <a:rPr lang="ko-KR" altLang="en-US" sz="2800" dirty="0"/>
              <a:t>기능을 적용했습니다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사용자의 </a:t>
            </a:r>
            <a:r>
              <a:rPr lang="ko-KR" altLang="en-US" sz="2800" dirty="0" err="1"/>
              <a:t>웹캠으로부터</a:t>
            </a:r>
            <a:r>
              <a:rPr lang="ko-KR" altLang="en-US" sz="2800" dirty="0"/>
              <a:t> 입력된 이미지나</a:t>
            </a:r>
            <a:r>
              <a:rPr lang="en-US" altLang="ko-KR" sz="2800" dirty="0"/>
              <a:t>, </a:t>
            </a:r>
            <a:r>
              <a:rPr lang="ko-KR" altLang="en-US" sz="2800" dirty="0"/>
              <a:t>여러 얼굴이 포함된 이미지에서도</a:t>
            </a:r>
            <a:r>
              <a:rPr lang="en-US" altLang="ko-KR" sz="2800" dirty="0"/>
              <a:t>, </a:t>
            </a:r>
            <a:r>
              <a:rPr lang="ko-KR" altLang="en-US" sz="2800" dirty="0"/>
              <a:t>특정 얼굴만을 추출하여 입력으로 사용하는 방법을 통해 성능을 개선했습니다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얼굴 부분이 아닌 몸 전체가 포함된 이미지에서도</a:t>
            </a:r>
            <a:r>
              <a:rPr lang="en-US" altLang="ko-KR" sz="2800" dirty="0"/>
              <a:t>, </a:t>
            </a:r>
            <a:r>
              <a:rPr lang="ko-KR" altLang="en-US" sz="2800" dirty="0"/>
              <a:t>얼굴만 정확히 인식해 추출하는 과정을 통해 정확한 입력을 얻을 수 있었습니다</a:t>
            </a:r>
            <a:r>
              <a:rPr lang="en-US" altLang="ko-KR" sz="2800" dirty="0"/>
              <a:t>.</a:t>
            </a:r>
          </a:p>
          <a:p>
            <a:endParaRPr lang="en-US" altLang="ko-KR" sz="1800" dirty="0">
              <a:effectLst/>
              <a:latin typeface="MalgunGothic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138F73-B75E-0C1D-F977-18FE723A79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1602AE-4C7E-AE4E-B3A2-CB41DEC02C1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14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4465B-6880-FA99-6721-FF1BD9B17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420CC4-409A-8BD5-E81D-EB3C0EB5D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74D909-A5E6-FF87-0921-C11EC2807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800" dirty="0"/>
              <a:t>이제 추론 시간에 대해 </a:t>
            </a:r>
            <a:r>
              <a:rPr lang="ko-KR" altLang="en-US" sz="2800" dirty="0" err="1"/>
              <a:t>설명드리겠습니다</a:t>
            </a:r>
            <a:r>
              <a:rPr lang="en-US" altLang="ko-KR" sz="2800" dirty="0"/>
              <a:t>. </a:t>
            </a:r>
            <a:r>
              <a:rPr lang="ko-KR" altLang="en-US" sz="2800" dirty="0" err="1"/>
              <a:t>전처리</a:t>
            </a:r>
            <a:r>
              <a:rPr lang="ko-KR" altLang="en-US" sz="2800" dirty="0"/>
              <a:t> 작업 없이 모델이 추론을 수행하는 경우 약 </a:t>
            </a:r>
            <a:r>
              <a:rPr lang="en-US" altLang="ko-KR" sz="2800" dirty="0"/>
              <a:t>1.5</a:t>
            </a:r>
            <a:r>
              <a:rPr lang="ko-KR" altLang="en-US" sz="2800" dirty="0"/>
              <a:t>초 내외의 시간이 소요되었습니다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그러나</a:t>
            </a:r>
            <a:r>
              <a:rPr lang="en-US" altLang="ko-KR" sz="2800" dirty="0"/>
              <a:t>, </a:t>
            </a:r>
            <a:r>
              <a:rPr lang="ko-KR" altLang="en-US" sz="2800" dirty="0"/>
              <a:t>성능 개선을 위한 다양한 이미지 </a:t>
            </a:r>
            <a:r>
              <a:rPr lang="ko-KR" altLang="en-US" sz="2800" dirty="0" err="1"/>
              <a:t>전처리</a:t>
            </a:r>
            <a:r>
              <a:rPr lang="ko-KR" altLang="en-US" sz="2800" dirty="0"/>
              <a:t> 작업을 포함할 경우</a:t>
            </a:r>
            <a:r>
              <a:rPr lang="en-US" altLang="ko-KR" sz="2800" dirty="0"/>
              <a:t>, </a:t>
            </a:r>
            <a:r>
              <a:rPr lang="ko-KR" altLang="en-US" sz="2800" dirty="0"/>
              <a:t>전체 추론 시간은 약 </a:t>
            </a:r>
            <a:r>
              <a:rPr lang="en-US" altLang="ko-KR" sz="2800" dirty="0"/>
              <a:t>6~7</a:t>
            </a:r>
            <a:r>
              <a:rPr lang="ko-KR" altLang="en-US" sz="2800" dirty="0"/>
              <a:t>초로 늘어났습니다</a:t>
            </a:r>
            <a:r>
              <a:rPr lang="en-US" altLang="ko-KR" sz="2800" dirty="0"/>
              <a:t>. </a:t>
            </a:r>
            <a:r>
              <a:rPr lang="en" altLang="ko-KR" sz="2800" dirty="0"/>
              <a:t>GPU </a:t>
            </a:r>
            <a:r>
              <a:rPr lang="ko-KR" altLang="en-US" sz="2800" dirty="0"/>
              <a:t>메모리에 모델을 미리 </a:t>
            </a:r>
            <a:r>
              <a:rPr lang="ko-KR" altLang="en-US" sz="2800" dirty="0" err="1"/>
              <a:t>로드하지</a:t>
            </a:r>
            <a:r>
              <a:rPr lang="ko-KR" altLang="en-US" sz="2800" dirty="0"/>
              <a:t> 않은 상태에서</a:t>
            </a:r>
            <a:r>
              <a:rPr lang="en-US" altLang="ko-KR" sz="2800" dirty="0"/>
              <a:t>, </a:t>
            </a:r>
            <a:r>
              <a:rPr lang="ko-KR" altLang="en-US" sz="2800" dirty="0"/>
              <a:t>학습된 모델을 </a:t>
            </a:r>
            <a:r>
              <a:rPr lang="ko-KR" altLang="en-US" sz="2800" dirty="0" err="1"/>
              <a:t>로드하는</a:t>
            </a:r>
            <a:r>
              <a:rPr lang="ko-KR" altLang="en-US" sz="2800" dirty="0"/>
              <a:t> 데 약 </a:t>
            </a:r>
            <a:r>
              <a:rPr lang="en-US" altLang="ko-KR" sz="2800" dirty="0"/>
              <a:t>10</a:t>
            </a:r>
            <a:r>
              <a:rPr lang="ko-KR" altLang="en-US" sz="2800" dirty="0"/>
              <a:t>초가 추가로 소요되었습니다</a:t>
            </a:r>
            <a:r>
              <a:rPr lang="en-US" altLang="ko-KR" sz="2800" dirty="0"/>
              <a:t>. </a:t>
            </a:r>
            <a:r>
              <a:rPr lang="ko-KR" altLang="en-US" sz="2800" dirty="0"/>
              <a:t>이 과정은 경량화 작업이 적용되지 않은 상태에서의 결과이며</a:t>
            </a:r>
            <a:r>
              <a:rPr lang="en-US" altLang="ko-KR" sz="2800" dirty="0"/>
              <a:t>, </a:t>
            </a:r>
            <a:r>
              <a:rPr lang="ko-KR" altLang="en-US" sz="2800" dirty="0"/>
              <a:t>전체 서빙 시간을 줄이기 위해서는 모델을 미리 로드하고 경량화 작업이 필요하다고 판단하였습니다</a:t>
            </a:r>
            <a:r>
              <a:rPr lang="en-US" altLang="ko-KR" sz="28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F25C97-8A9F-784B-39BF-F2D215D010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1602AE-4C7E-AE4E-B3A2-CB41DEC02C1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28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885E5-1521-4C02-7947-9B294F2B8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512EB8-A2B6-C9C0-74A3-63C9805F4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7C34D8-5B05-72A7-ACE0-51D309A03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4000" dirty="0"/>
              <a:t>경량화를 통해 성능을 개선한 결과입니다</a:t>
            </a:r>
            <a:r>
              <a:rPr lang="en-US" altLang="ko-KR" sz="4000" dirty="0"/>
              <a:t>. </a:t>
            </a:r>
            <a:r>
              <a:rPr lang="ko-KR" altLang="en-US" sz="5400" dirty="0"/>
              <a:t>이번 연구에서는 </a:t>
            </a:r>
            <a:r>
              <a:rPr lang="en" altLang="ko-KR" sz="5400" dirty="0"/>
              <a:t>AI </a:t>
            </a:r>
            <a:r>
              <a:rPr lang="ko-KR" altLang="en-US" sz="5400" dirty="0"/>
              <a:t>모델의 비용 효율성을 극대화하기 위해 </a:t>
            </a:r>
            <a:r>
              <a:rPr lang="en" altLang="ko-KR" sz="5400" b="1" dirty="0"/>
              <a:t>ONNX </a:t>
            </a:r>
            <a:r>
              <a:rPr lang="ko-KR" altLang="en-US" sz="5400" b="1" dirty="0"/>
              <a:t>모델 변환</a:t>
            </a:r>
            <a:r>
              <a:rPr lang="ko-KR" altLang="en-US" sz="5400" dirty="0"/>
              <a:t>과 </a:t>
            </a:r>
            <a:r>
              <a:rPr lang="en" altLang="ko-KR" sz="5400" b="1" dirty="0"/>
              <a:t>PTQ</a:t>
            </a:r>
            <a:r>
              <a:rPr lang="en" altLang="ko-KR" sz="5400" dirty="0"/>
              <a:t>(Post-Training Quantization), </a:t>
            </a:r>
            <a:r>
              <a:rPr lang="en" altLang="ko-KR" sz="5400" b="1" dirty="0"/>
              <a:t>QAT</a:t>
            </a:r>
            <a:r>
              <a:rPr lang="en" altLang="ko-KR" sz="5400" dirty="0"/>
              <a:t>(Quantization-Aware Training) </a:t>
            </a:r>
            <a:r>
              <a:rPr lang="ko-KR" altLang="en-US" sz="5400" dirty="0"/>
              <a:t>등의 경량화 기법을 적용했습니다</a:t>
            </a:r>
            <a:r>
              <a:rPr lang="en-US" altLang="ko-KR" sz="5400" dirty="0"/>
              <a:t>.</a:t>
            </a:r>
          </a:p>
          <a:p>
            <a:r>
              <a:rPr lang="en" altLang="ko-KR" sz="5400" b="1" dirty="0"/>
              <a:t>ONNX </a:t>
            </a:r>
            <a:r>
              <a:rPr lang="ko-KR" altLang="en-US" sz="5400" b="1" dirty="0"/>
              <a:t>모델</a:t>
            </a:r>
            <a:r>
              <a:rPr lang="ko-KR" altLang="en-US" sz="5400" dirty="0"/>
              <a:t>은 </a:t>
            </a:r>
            <a:r>
              <a:rPr lang="en" altLang="ko-KR" sz="5400" dirty="0" err="1"/>
              <a:t>PyTorch</a:t>
            </a:r>
            <a:r>
              <a:rPr lang="en" altLang="ko-KR" sz="5400" dirty="0"/>
              <a:t> </a:t>
            </a:r>
            <a:r>
              <a:rPr lang="ko-KR" altLang="en-US" sz="5400" dirty="0"/>
              <a:t>모델보다 더 높은 **처리 성능</a:t>
            </a:r>
            <a:r>
              <a:rPr lang="en-US" altLang="ko-KR" sz="5400" dirty="0"/>
              <a:t>(</a:t>
            </a:r>
            <a:r>
              <a:rPr lang="en" altLang="ko-KR" sz="5400" dirty="0"/>
              <a:t>RPS)**</a:t>
            </a:r>
            <a:r>
              <a:rPr lang="ko-KR" altLang="en-US" sz="5400" dirty="0"/>
              <a:t>을 보여주었으며</a:t>
            </a:r>
            <a:r>
              <a:rPr lang="en-US" altLang="ko-KR" sz="5400" dirty="0"/>
              <a:t>, </a:t>
            </a:r>
            <a:r>
              <a:rPr lang="ko-KR" altLang="en-US" sz="5400" b="1" dirty="0"/>
              <a:t>추론 응답 시간</a:t>
            </a:r>
            <a:r>
              <a:rPr lang="ko-KR" altLang="en-US" sz="5400" dirty="0"/>
              <a:t>도 크게 단축되었습니다</a:t>
            </a:r>
            <a:r>
              <a:rPr lang="en-US" altLang="ko-KR" sz="5400" dirty="0"/>
              <a:t>. </a:t>
            </a:r>
            <a:r>
              <a:rPr lang="ko-KR" altLang="en-US" sz="5400" dirty="0"/>
              <a:t>이를 통해 실시간 서비스 환경에서 많은 요청을 동시에 처리하는 데 유리한 성능을 확인할 수 있었습니다</a:t>
            </a:r>
            <a:r>
              <a:rPr lang="en-US" altLang="ko-KR" sz="5400" dirty="0"/>
              <a:t>.</a:t>
            </a:r>
          </a:p>
          <a:p>
            <a:r>
              <a:rPr lang="ko-KR" altLang="en-US" sz="5400" dirty="0"/>
              <a:t>경량화 기법으로는 </a:t>
            </a:r>
            <a:r>
              <a:rPr lang="en" altLang="ko-KR" sz="5400" b="1" dirty="0"/>
              <a:t>PTQ</a:t>
            </a:r>
            <a:r>
              <a:rPr lang="ko-KR" altLang="en-US" sz="5400" dirty="0"/>
              <a:t>와 </a:t>
            </a:r>
            <a:r>
              <a:rPr lang="en" altLang="ko-KR" sz="5400" b="1" dirty="0"/>
              <a:t>QAT</a:t>
            </a:r>
            <a:r>
              <a:rPr lang="ko-KR" altLang="en-US" sz="5400" dirty="0" err="1"/>
              <a:t>를</a:t>
            </a:r>
            <a:r>
              <a:rPr lang="ko-KR" altLang="en-US" sz="5400" dirty="0"/>
              <a:t> 비교했습니다</a:t>
            </a:r>
            <a:r>
              <a:rPr lang="en-US" altLang="ko-KR" sz="5400" dirty="0"/>
              <a:t>. </a:t>
            </a:r>
            <a:r>
              <a:rPr lang="en" altLang="ko-KR" sz="5400" b="1" dirty="0"/>
              <a:t>PTQ</a:t>
            </a:r>
            <a:r>
              <a:rPr lang="ko-KR" altLang="en-US" sz="5400" dirty="0"/>
              <a:t>는 간단하게 구현할 수 있지만 성능에 약간의 한계가 있었고</a:t>
            </a:r>
            <a:r>
              <a:rPr lang="en-US" altLang="ko-KR" sz="5400" dirty="0"/>
              <a:t>, </a:t>
            </a:r>
            <a:r>
              <a:rPr lang="en" altLang="ko-KR" sz="5400" b="1" dirty="0"/>
              <a:t>QAT</a:t>
            </a:r>
            <a:r>
              <a:rPr lang="ko-KR" altLang="en-US" sz="5400" dirty="0"/>
              <a:t>는 학습 단계에서 양자화를 적용하여 </a:t>
            </a:r>
            <a:r>
              <a:rPr lang="ko-KR" altLang="en-US" sz="5400" b="1" dirty="0"/>
              <a:t>더 높은 정확도</a:t>
            </a:r>
            <a:r>
              <a:rPr lang="ko-KR" altLang="en-US" sz="5400" dirty="0"/>
              <a:t>와 </a:t>
            </a:r>
            <a:r>
              <a:rPr lang="ko-KR" altLang="en-US" sz="5400" b="1" dirty="0"/>
              <a:t>안정적인 응답 시간</a:t>
            </a:r>
            <a:r>
              <a:rPr lang="ko-KR" altLang="en-US" sz="5400" dirty="0"/>
              <a:t>을 제공했습니다</a:t>
            </a:r>
            <a:r>
              <a:rPr lang="en-US" altLang="ko-KR" sz="5400" dirty="0"/>
              <a:t>. </a:t>
            </a:r>
            <a:r>
              <a:rPr lang="ko-KR" altLang="en-US" sz="5400" dirty="0"/>
              <a:t>특히 </a:t>
            </a:r>
            <a:r>
              <a:rPr lang="en" altLang="ko-KR" sz="5400" dirty="0"/>
              <a:t>QAT</a:t>
            </a:r>
            <a:r>
              <a:rPr lang="ko-KR" altLang="en-US" sz="5400" dirty="0"/>
              <a:t>는 실시간 서비스에 적합한 성능을 보여주었습니다</a:t>
            </a:r>
            <a:r>
              <a:rPr lang="en-US" altLang="ko-KR" sz="5400" dirty="0"/>
              <a:t>.</a:t>
            </a:r>
          </a:p>
          <a:p>
            <a:r>
              <a:rPr lang="ko-KR" altLang="en-US" sz="5400" dirty="0"/>
              <a:t>이러한 경량화 과정을 통해 </a:t>
            </a:r>
            <a:r>
              <a:rPr lang="en" altLang="ko-KR" sz="5400" dirty="0"/>
              <a:t>AI </a:t>
            </a:r>
            <a:r>
              <a:rPr lang="ko-KR" altLang="en-US" sz="5400" dirty="0"/>
              <a:t>모델의 </a:t>
            </a:r>
            <a:r>
              <a:rPr lang="ko-KR" altLang="en-US" sz="5400" b="1" dirty="0"/>
              <a:t>서비스 효율성</a:t>
            </a:r>
            <a:r>
              <a:rPr lang="ko-KR" altLang="en-US" sz="5400" dirty="0"/>
              <a:t>을 크게 향상시킬 수 있었습니다</a:t>
            </a:r>
            <a:r>
              <a:rPr lang="en-US" altLang="ko-KR" sz="5400" dirty="0"/>
              <a:t>.</a:t>
            </a:r>
          </a:p>
          <a:p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B2DC6-3993-7620-A8AC-55C72BD10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1602AE-4C7E-AE4E-B3A2-CB41DEC02C1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383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F4EE8-0597-66D4-D737-73B3BE60F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FD3EF4-4CAD-AA54-FABD-CFE4128CC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3243D9-508B-24EE-D259-DA04A7C603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5400" dirty="0"/>
              <a:t>다음으로는 </a:t>
            </a:r>
            <a:r>
              <a:rPr lang="ko-KR" altLang="en-US" sz="5400" b="1" dirty="0"/>
              <a:t>구성원별 역할</a:t>
            </a:r>
            <a:r>
              <a:rPr lang="ko-KR" altLang="en-US" sz="5400" dirty="0"/>
              <a:t>에 대해 </a:t>
            </a:r>
            <a:r>
              <a:rPr lang="ko-KR" altLang="en-US" sz="5400" dirty="0" err="1"/>
              <a:t>설명드리겠습니다</a:t>
            </a:r>
            <a:r>
              <a:rPr lang="en-US" altLang="ko-KR" sz="5400" dirty="0"/>
              <a:t>.</a:t>
            </a:r>
          </a:p>
          <a:p>
            <a:r>
              <a:rPr lang="ko-KR" altLang="en-US" sz="5400" dirty="0"/>
              <a:t>먼저</a:t>
            </a:r>
            <a:r>
              <a:rPr lang="en-US" altLang="ko-KR" sz="5400" dirty="0"/>
              <a:t>, </a:t>
            </a:r>
            <a:r>
              <a:rPr lang="ko-KR" altLang="en-US" sz="5400" b="1" dirty="0"/>
              <a:t>한지훈</a:t>
            </a:r>
            <a:r>
              <a:rPr lang="ko-KR" altLang="en-US" sz="5400" dirty="0"/>
              <a:t> 님은 </a:t>
            </a:r>
            <a:r>
              <a:rPr lang="ko-KR" altLang="en-US" sz="5400" b="1" dirty="0"/>
              <a:t>모델 실험 및 서비스 </a:t>
            </a:r>
            <a:r>
              <a:rPr lang="en" altLang="ko-KR" sz="5400" b="1" dirty="0"/>
              <a:t>API </a:t>
            </a:r>
            <a:r>
              <a:rPr lang="ko-KR" altLang="en-US" sz="5400" b="1" dirty="0"/>
              <a:t>개발</a:t>
            </a:r>
            <a:r>
              <a:rPr lang="ko-KR" altLang="en-US" sz="5400" dirty="0"/>
              <a:t>을 담당했습니다</a:t>
            </a:r>
            <a:r>
              <a:rPr lang="en-US" altLang="ko-KR" sz="5400" dirty="0"/>
              <a:t>. </a:t>
            </a:r>
            <a:r>
              <a:rPr lang="ko-KR" altLang="en-US" sz="5400" dirty="0"/>
              <a:t>한지훈 님은 </a:t>
            </a:r>
            <a:r>
              <a:rPr lang="en" altLang="ko-KR" sz="5400" dirty="0" err="1"/>
              <a:t>HairFastGAN</a:t>
            </a:r>
            <a:r>
              <a:rPr lang="en" altLang="ko-KR" sz="5400" dirty="0"/>
              <a:t> </a:t>
            </a:r>
            <a:r>
              <a:rPr lang="ko-KR" altLang="en-US" sz="5400" dirty="0"/>
              <a:t>모델의 실험을 통해 결과를 분석하고</a:t>
            </a:r>
            <a:r>
              <a:rPr lang="en-US" altLang="ko-KR" sz="5400" dirty="0"/>
              <a:t>, </a:t>
            </a:r>
            <a:r>
              <a:rPr lang="ko-KR" altLang="en-US" sz="5400" dirty="0"/>
              <a:t>이미지 </a:t>
            </a:r>
            <a:r>
              <a:rPr lang="ko-KR" altLang="en-US" sz="5400" dirty="0" err="1"/>
              <a:t>전처리</a:t>
            </a:r>
            <a:r>
              <a:rPr lang="ko-KR" altLang="en-US" sz="5400" dirty="0"/>
              <a:t> 여부에 따른 성능 비교를 수행하였습니다</a:t>
            </a:r>
            <a:r>
              <a:rPr lang="en-US" altLang="ko-KR" sz="5400" dirty="0"/>
              <a:t>. </a:t>
            </a:r>
            <a:r>
              <a:rPr lang="ko-KR" altLang="en-US" sz="5400" dirty="0"/>
              <a:t>또한</a:t>
            </a:r>
            <a:r>
              <a:rPr lang="en-US" altLang="ko-KR" sz="5400" dirty="0"/>
              <a:t>, </a:t>
            </a:r>
            <a:r>
              <a:rPr lang="ko-KR" altLang="en-US" sz="5400" dirty="0" err="1"/>
              <a:t>백엔드</a:t>
            </a:r>
            <a:r>
              <a:rPr lang="ko-KR" altLang="en-US" sz="5400" dirty="0"/>
              <a:t> 서버를 구축하고</a:t>
            </a:r>
            <a:r>
              <a:rPr lang="en-US" altLang="ko-KR" sz="5400" dirty="0"/>
              <a:t>, </a:t>
            </a:r>
            <a:r>
              <a:rPr lang="ko-KR" altLang="en-US" sz="5400" dirty="0"/>
              <a:t>모델을 사전에 </a:t>
            </a:r>
            <a:r>
              <a:rPr lang="ko-KR" altLang="en-US" sz="5400" dirty="0" err="1"/>
              <a:t>로딩하여</a:t>
            </a:r>
            <a:r>
              <a:rPr lang="ko-KR" altLang="en-US" sz="5400" dirty="0"/>
              <a:t> 빠르게 추론할 수 있도록 </a:t>
            </a:r>
            <a:r>
              <a:rPr lang="en" altLang="ko-KR" sz="5400" dirty="0"/>
              <a:t>API</a:t>
            </a:r>
            <a:r>
              <a:rPr lang="ko-KR" altLang="en-US" sz="5400" dirty="0" err="1"/>
              <a:t>를</a:t>
            </a:r>
            <a:r>
              <a:rPr lang="ko-KR" altLang="en-US" sz="5400" dirty="0"/>
              <a:t> 구현했습니다</a:t>
            </a:r>
            <a:r>
              <a:rPr lang="en-US" altLang="ko-KR" sz="5400" dirty="0"/>
              <a:t>.</a:t>
            </a:r>
          </a:p>
          <a:p>
            <a:r>
              <a:rPr lang="ko-KR" altLang="en-US" sz="5400" dirty="0"/>
              <a:t>다음은 </a:t>
            </a:r>
            <a:r>
              <a:rPr lang="ko-KR" altLang="en-US" sz="5400" b="1" dirty="0"/>
              <a:t>박시형</a:t>
            </a:r>
            <a:r>
              <a:rPr lang="ko-KR" altLang="en-US" sz="5400" dirty="0"/>
              <a:t> 님입니다</a:t>
            </a:r>
            <a:r>
              <a:rPr lang="en-US" altLang="ko-KR" sz="5400" dirty="0"/>
              <a:t>. </a:t>
            </a:r>
            <a:r>
              <a:rPr lang="ko-KR" altLang="en-US" sz="5400" dirty="0"/>
              <a:t>박시형 님은 </a:t>
            </a:r>
            <a:r>
              <a:rPr lang="en" altLang="ko-KR" sz="5400" b="1" dirty="0"/>
              <a:t>AI </a:t>
            </a:r>
            <a:r>
              <a:rPr lang="ko-KR" altLang="en-US" sz="5400" b="1" dirty="0"/>
              <a:t>모델 비용 효율화 방안 연구</a:t>
            </a:r>
            <a:r>
              <a:rPr lang="ko-KR" altLang="en-US" sz="5400" dirty="0"/>
              <a:t>를 맡아</a:t>
            </a:r>
            <a:r>
              <a:rPr lang="en-US" altLang="ko-KR" sz="5400" dirty="0"/>
              <a:t>, </a:t>
            </a:r>
            <a:r>
              <a:rPr lang="en" altLang="ko-KR" sz="5400" dirty="0" err="1"/>
              <a:t>PyTorch</a:t>
            </a:r>
            <a:r>
              <a:rPr lang="en" altLang="ko-KR" sz="5400" dirty="0"/>
              <a:t> </a:t>
            </a:r>
            <a:r>
              <a:rPr lang="ko-KR" altLang="en-US" sz="5400" dirty="0"/>
              <a:t>기반 모델과 </a:t>
            </a:r>
            <a:r>
              <a:rPr lang="en" altLang="ko-KR" sz="5400" dirty="0"/>
              <a:t>ONNX </a:t>
            </a:r>
            <a:r>
              <a:rPr lang="ko-KR" altLang="en-US" sz="5400" dirty="0"/>
              <a:t>변환 모델의 성능을 비교하였습니다</a:t>
            </a:r>
            <a:r>
              <a:rPr lang="en-US" altLang="ko-KR" sz="5400" dirty="0"/>
              <a:t>. </a:t>
            </a:r>
            <a:r>
              <a:rPr lang="ko-KR" altLang="en-US" sz="5400" dirty="0"/>
              <a:t>그리고 </a:t>
            </a:r>
            <a:r>
              <a:rPr lang="en" altLang="ko-KR" sz="5400" dirty="0"/>
              <a:t>QAT</a:t>
            </a:r>
            <a:r>
              <a:rPr lang="ko-KR" altLang="en-US" sz="5400" dirty="0"/>
              <a:t>와 </a:t>
            </a:r>
            <a:r>
              <a:rPr lang="en" altLang="ko-KR" sz="5400" dirty="0"/>
              <a:t>PTQ</a:t>
            </a:r>
            <a:r>
              <a:rPr lang="ko-KR" altLang="en-US" sz="5400" dirty="0"/>
              <a:t>와 같은 경량화 방법을 적용하여 성능을 분석하며</a:t>
            </a:r>
            <a:r>
              <a:rPr lang="en-US" altLang="ko-KR" sz="5400" dirty="0"/>
              <a:t>, </a:t>
            </a:r>
            <a:r>
              <a:rPr lang="ko-KR" altLang="en-US" sz="5400" dirty="0"/>
              <a:t>이를 통해 모델의 경량화 및 서비스 효율성을 개선했습니다</a:t>
            </a:r>
            <a:r>
              <a:rPr lang="en-US" altLang="ko-KR" sz="5400" dirty="0"/>
              <a:t>.</a:t>
            </a:r>
          </a:p>
          <a:p>
            <a:r>
              <a:rPr lang="ko-KR" altLang="en-US" sz="5400" dirty="0"/>
              <a:t>마지막으로 </a:t>
            </a:r>
            <a:r>
              <a:rPr lang="ko-KR" altLang="en-US" sz="5400" b="1" dirty="0" err="1"/>
              <a:t>홍진욱</a:t>
            </a:r>
            <a:r>
              <a:rPr lang="ko-KR" altLang="en-US" sz="5400" dirty="0"/>
              <a:t> 님은 </a:t>
            </a:r>
            <a:r>
              <a:rPr lang="en" altLang="ko-KR" sz="5400" b="1" dirty="0"/>
              <a:t>AI </a:t>
            </a:r>
            <a:r>
              <a:rPr lang="ko-KR" altLang="en-US" sz="5400" b="1" dirty="0"/>
              <a:t>모델 경량화 및 분석</a:t>
            </a:r>
            <a:r>
              <a:rPr lang="ko-KR" altLang="en-US" sz="5400" dirty="0"/>
              <a:t>을 담당했습니다</a:t>
            </a:r>
            <a:r>
              <a:rPr lang="en-US" altLang="ko-KR" sz="5400" dirty="0"/>
              <a:t>. </a:t>
            </a:r>
            <a:r>
              <a:rPr lang="ko-KR" altLang="en-US" sz="5400" dirty="0" err="1"/>
              <a:t>홍진욱</a:t>
            </a:r>
            <a:r>
              <a:rPr lang="ko-KR" altLang="en-US" sz="5400" dirty="0"/>
              <a:t> 님은 </a:t>
            </a:r>
            <a:r>
              <a:rPr lang="en" altLang="ko-KR" sz="5400" dirty="0" err="1"/>
              <a:t>Streamlit</a:t>
            </a:r>
            <a:r>
              <a:rPr lang="ko-KR" altLang="en-US" sz="5400" dirty="0"/>
              <a:t>을 활용해 </a:t>
            </a:r>
            <a:r>
              <a:rPr lang="ko-KR" altLang="en-US" sz="5400" dirty="0" err="1"/>
              <a:t>프론트엔드를</a:t>
            </a:r>
            <a:r>
              <a:rPr lang="ko-KR" altLang="en-US" sz="5400" dirty="0"/>
              <a:t> 개발하고</a:t>
            </a:r>
            <a:r>
              <a:rPr lang="en-US" altLang="ko-KR" sz="5400" dirty="0"/>
              <a:t>, </a:t>
            </a:r>
            <a:r>
              <a:rPr lang="en" altLang="ko-KR" sz="5400" dirty="0"/>
              <a:t>ResNet9 </a:t>
            </a:r>
            <a:r>
              <a:rPr lang="ko-KR" altLang="en-US" sz="5400" dirty="0"/>
              <a:t>모델의 경량화와 성능 분석을 진행하였습니다</a:t>
            </a:r>
            <a:r>
              <a:rPr lang="en-US" altLang="ko-KR" sz="5400" dirty="0"/>
              <a:t>. </a:t>
            </a:r>
            <a:r>
              <a:rPr lang="ko-KR" altLang="en-US" sz="5400" dirty="0"/>
              <a:t>또한</a:t>
            </a:r>
            <a:r>
              <a:rPr lang="en-US" altLang="ko-KR" sz="5400" dirty="0"/>
              <a:t>, </a:t>
            </a:r>
            <a:r>
              <a:rPr lang="en" altLang="ko-KR" sz="5400" dirty="0"/>
              <a:t>GPU</a:t>
            </a:r>
            <a:r>
              <a:rPr lang="ko-KR" altLang="en-US" sz="5400" dirty="0"/>
              <a:t>와 </a:t>
            </a:r>
            <a:r>
              <a:rPr lang="en" altLang="ko-KR" sz="5400" dirty="0"/>
              <a:t>CPU</a:t>
            </a:r>
            <a:r>
              <a:rPr lang="ko-KR" altLang="en-US" sz="5400" dirty="0"/>
              <a:t>의 비용을 비교하고 분석하여 최적의 비용 효율성을 찾는 데 기여했습니다</a:t>
            </a:r>
            <a:r>
              <a:rPr lang="en-US" altLang="ko-KR" sz="54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2292B-EEBD-E9D3-5DC0-951490774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1602AE-4C7E-AE4E-B3A2-CB41DEC02C1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5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9721-94C9-B549-4AF5-3C3FA4FD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A0047B-F29C-C59E-C85B-930DB8E00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5E72F7-0702-1A38-ED24-E6CA0EA28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effectLst/>
                <a:latin typeface="MalgunGothic"/>
              </a:rPr>
              <a:t>이전의 결과에서 확인한 것과 같이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ko-KR" altLang="en-US" sz="1800" dirty="0">
                <a:effectLst/>
                <a:latin typeface="MalgunGothic"/>
              </a:rPr>
              <a:t>이미지 크기 조정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ko-KR" altLang="en-US" sz="1800" dirty="0">
                <a:effectLst/>
                <a:latin typeface="MalgunGothic"/>
              </a:rPr>
              <a:t>얼굴 정렬 및 회전과 같은 성능 개선을 위한 이미지 </a:t>
            </a:r>
            <a:r>
              <a:rPr lang="ko-KR" altLang="en-US" sz="1800" dirty="0" err="1">
                <a:effectLst/>
                <a:latin typeface="MalgunGothic"/>
              </a:rPr>
              <a:t>전처리</a:t>
            </a:r>
            <a:r>
              <a:rPr lang="ko-KR" altLang="en-US" sz="1800" dirty="0">
                <a:effectLst/>
                <a:latin typeface="MalgunGothic"/>
              </a:rPr>
              <a:t> </a:t>
            </a:r>
            <a:r>
              <a:rPr lang="ko-KR" altLang="en-US" sz="1800" dirty="0" err="1">
                <a:effectLst/>
                <a:latin typeface="MalgunGothic"/>
              </a:rPr>
              <a:t>과정뿐만</a:t>
            </a:r>
            <a:r>
              <a:rPr lang="ko-KR" altLang="en-US" sz="1800" dirty="0">
                <a:effectLst/>
                <a:latin typeface="MalgunGothic"/>
              </a:rPr>
              <a:t> 아니라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ko-KR" altLang="en-US" sz="1800" dirty="0">
                <a:effectLst/>
                <a:latin typeface="MalgunGothic"/>
              </a:rPr>
              <a:t>사용자의 </a:t>
            </a:r>
            <a:r>
              <a:rPr lang="en" altLang="ko-KR" sz="1800" dirty="0">
                <a:effectLst/>
                <a:latin typeface="MalgunGothic"/>
              </a:rPr>
              <a:t>web-cam</a:t>
            </a:r>
            <a:r>
              <a:rPr lang="ko-KR" altLang="en-US" sz="1800" dirty="0">
                <a:effectLst/>
                <a:latin typeface="MalgunGothic"/>
              </a:rPr>
              <a:t>을 통해 입력 받거나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ko-KR" altLang="en-US" sz="1800" dirty="0">
                <a:effectLst/>
                <a:latin typeface="MalgunGothic"/>
              </a:rPr>
              <a:t>얼굴 부분이 아닌</a:t>
            </a:r>
            <a:r>
              <a:rPr lang="en-US" altLang="ko-KR" sz="1800" dirty="0">
                <a:effectLst/>
                <a:latin typeface="MalgunGothic"/>
              </a:rPr>
              <a:t>, </a:t>
            </a:r>
            <a:r>
              <a:rPr lang="ko-KR" altLang="en-US" sz="1800" dirty="0">
                <a:effectLst/>
                <a:latin typeface="MalgunGothic"/>
              </a:rPr>
              <a:t>몸 전체가 나오는 이미지나 여러 사람의 얼굴이 </a:t>
            </a:r>
            <a:r>
              <a:rPr lang="ko-KR" altLang="en-US" sz="1800" dirty="0" err="1">
                <a:effectLst/>
                <a:latin typeface="MalgunGothic"/>
              </a:rPr>
              <a:t>인식되</a:t>
            </a:r>
            <a:r>
              <a:rPr lang="ko-KR" altLang="en-US" sz="1800" dirty="0">
                <a:effectLst/>
                <a:latin typeface="MalgunGothic"/>
              </a:rPr>
              <a:t> 면 하나의 얼굴만을 </a:t>
            </a:r>
            <a:r>
              <a:rPr lang="en" altLang="ko-KR" sz="1800" dirty="0">
                <a:effectLst/>
                <a:latin typeface="MalgunGothic"/>
              </a:rPr>
              <a:t>crop </a:t>
            </a:r>
            <a:r>
              <a:rPr lang="ko-KR" altLang="en-US" sz="1800" dirty="0">
                <a:effectLst/>
                <a:latin typeface="MalgunGothic"/>
              </a:rPr>
              <a:t>하여 입력으로 받기 위한 이미지 </a:t>
            </a:r>
            <a:r>
              <a:rPr lang="ko-KR" altLang="en-US" sz="1800" dirty="0" err="1">
                <a:effectLst/>
                <a:latin typeface="MalgunGothic"/>
              </a:rPr>
              <a:t>전처리</a:t>
            </a:r>
            <a:r>
              <a:rPr lang="ko-KR" altLang="en-US" sz="1800" dirty="0">
                <a:effectLst/>
                <a:latin typeface="MalgunGothic"/>
              </a:rPr>
              <a:t> 작업을 수행한 다</a:t>
            </a:r>
            <a:r>
              <a:rPr lang="en-US" altLang="ko-KR" sz="1800" dirty="0">
                <a:effectLst/>
                <a:latin typeface="MalgunGothic"/>
              </a:rPr>
              <a:t>. 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AABA7A-368A-B5B0-1E85-D307F27AE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1602AE-4C7E-AE4E-B3A2-CB41DEC02C1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12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E40F5-9868-43D7-8AF0-28E216B84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C3D3B4-D4B5-9A72-D2B8-73B71C904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15836A-91F2-8B75-9359-14E606B9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0ECB6-EFE8-9D5A-813E-EB707F7A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9EDB60-3A24-0C4D-ECE6-6944D77F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729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DF0A4-3DB5-EEB9-3958-6E9342D0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EB57C8-E3BA-C96C-F5AC-B6568B597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0B9E4-768F-C6A9-BB57-F1841E07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2FB4C0-44D4-1695-35D2-614FF294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4918B-0816-E9DB-E077-D3F0F8967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76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2CC89-BE0D-1F57-3F18-74EEA5B97D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C3639F-4E50-E705-9311-4FB8C209B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7C9555-8724-ECB9-54F7-08554EA9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E553F-BC2E-6C01-5ADE-908C5FB9B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5D221-124F-A5E6-F09C-E28299D7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046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4EFD-7A95-0B03-5158-E83E83E6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D3E8C-CFA6-7858-A5DF-B512C625A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F4A74-6BD9-5166-A8D6-EE1281A5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9A175-1D60-6FA2-0B07-5C1B9FFEB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D7F08-2999-449A-6B47-06294635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31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69F45-5AAB-04FD-42E4-D13188505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96C0FA-85C0-E28F-350B-A57074EF8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BC47B9-7F23-CF82-A677-FEC11E667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BB114-CCCD-E398-32E7-386FFED6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48B887-8AA8-0FC3-04FB-5F5E55B6D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60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8E383-BDF4-ABA4-B71B-CFE35F15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E3FE1D-DC42-9709-0B6F-348364CAC7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8B529D-B6E2-C71E-3E82-9837837F6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14C9D-2CDF-4438-5307-7CEE6DB2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AFFBB4-132C-215C-A94E-55F6EC03E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04907-2627-A468-17A3-0ABDFE9D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6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9EAD3-A04F-CCB0-1F98-853285F71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437E26-74AA-E2AA-3521-9773AA19B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FB752E-AD5E-BC85-E46B-29C4DAB79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1C8083-A002-D9C2-044D-84C5B663CA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F72FBF7-86A7-6864-5AC5-57935B3080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DAC941-BB4B-C44C-BAD8-B91B5714C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8FF63C8-E782-9034-AC49-5FBCF387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3B209C-05B6-67DD-97E4-416875D8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900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C93CA-B6CB-A726-5811-43AF9FB50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FC8E59-86EC-E381-1938-001FCAAD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ED88BC-9E15-C75C-9942-8FBADD73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D3805B-FD4A-DB95-A0BC-6FE8F63C0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731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B3AA37D-3BCE-C833-D2BA-4B1048E4D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EB8913-A064-0EFF-81FB-C3D5B024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56F547-207E-E89A-CB3F-15230E76F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618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98EFC-893E-A6FF-FA13-AAD648F5B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19450F-C856-2925-7651-DE5D87CB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941B7D-F865-C7B5-57A1-70A8B45D1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32748C-3AF1-4C7D-BE53-85F5527A7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D061C2-859F-CF3C-D155-4256901E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F17EC-52FB-F516-EA8A-AB0E8532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988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BCA16-DD0F-85BE-3FE6-71E6DA24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E82E17-FA89-426B-2D54-DEFD05E51D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06866-A5DF-4477-18ED-BBB1F12DF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2029C5-55CB-2DB6-02C3-6DBD31C9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F1B770-1EB0-0CC6-8523-99C6EE0F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81D6EC-3457-15EB-A614-DC9F76EA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741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70B3D1C-28F4-5850-AC96-E9697B04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731543-E91F-4A19-335C-8BAFA30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A07AB-537D-0B78-3D33-DA6E6B408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FE3B9C-24AA-1542-8EC1-C23E2A2B5861}" type="datetimeFigureOut">
              <a:rPr kumimoji="1" lang="ko-KR" altLang="en-US" smtClean="0"/>
              <a:t>2024. 10. 25.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9CB6D2-3262-8B1F-B294-DA3153FDF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8D41C-7268-CCDF-4D88-0CD7EE3F0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CF8150-0146-3045-B2A9-D3DA4F377E6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4885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video" Target="../media/media9.mp4"/><Relationship Id="rId7" Type="http://schemas.openxmlformats.org/officeDocument/2006/relationships/notesSlide" Target="../notesSlides/notesSlide9.xml"/><Relationship Id="rId2" Type="http://schemas.microsoft.com/office/2007/relationships/media" Target="../media/media9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0.m4a"/><Relationship Id="rId10" Type="http://schemas.openxmlformats.org/officeDocument/2006/relationships/image" Target="../media/image2.png"/><Relationship Id="rId4" Type="http://schemas.microsoft.com/office/2007/relationships/media" Target="../media/media10.m4a"/><Relationship Id="rId9" Type="http://schemas.openxmlformats.org/officeDocument/2006/relationships/hyperlink" Target="https://www.youtube.com/watch?v=s7A9TDa0S5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06F98-1226-6DB6-3CB2-F46FE5270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가위, 벼슬이(가) 표시된 사진&#10;&#10;자동 생성된 설명">
            <a:extLst>
              <a:ext uri="{FF2B5EF4-FFF2-40B4-BE49-F238E27FC236}">
                <a16:creationId xmlns:a16="http://schemas.microsoft.com/office/drawing/2014/main" id="{F9193570-4225-4BE5-4E4C-1BA71E32D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t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7F99C25-10EC-7768-08D0-96459F1850F1}"/>
              </a:ext>
            </a:extLst>
          </p:cNvPr>
          <p:cNvSpPr/>
          <p:nvPr/>
        </p:nvSpPr>
        <p:spPr>
          <a:xfrm>
            <a:off x="1547446" y="2461846"/>
            <a:ext cx="4138246" cy="967154"/>
          </a:xfrm>
          <a:prstGeom prst="rect">
            <a:avLst/>
          </a:prstGeom>
          <a:solidFill>
            <a:srgbClr val="F4F1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F6778BC-3B32-62FC-E572-C46A146B0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46" y="2485292"/>
            <a:ext cx="4220328" cy="967154"/>
          </a:xfrm>
        </p:spPr>
        <p:txBody>
          <a:bodyPr>
            <a:normAutofit fontScale="90000"/>
          </a:bodyPr>
          <a:lstStyle/>
          <a:p>
            <a:r>
              <a:rPr kumimoji="1" lang="en-US" altLang="ko-KR" sz="6600" b="1" dirty="0" err="1">
                <a:latin typeface="210 Appgulim B" panose="02020603020101020101" pitchFamily="18" charset="-127"/>
                <a:ea typeface="210 Appgulim B" panose="02020603020101020101" pitchFamily="18" charset="-127"/>
              </a:rPr>
              <a:t>AIcasso</a:t>
            </a:r>
            <a:endParaRPr kumimoji="1" lang="ko-KR" altLang="en-US" sz="6600" b="1" dirty="0">
              <a:latin typeface="210 Appgulim B" panose="02020603020101020101" pitchFamily="18" charset="-127"/>
              <a:ea typeface="210 Appgulim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4AAD66-DB69-8D68-C1AB-38AA39D51349}"/>
              </a:ext>
            </a:extLst>
          </p:cNvPr>
          <p:cNvSpPr/>
          <p:nvPr/>
        </p:nvSpPr>
        <p:spPr>
          <a:xfrm>
            <a:off x="1588487" y="3475892"/>
            <a:ext cx="4138246" cy="967154"/>
          </a:xfrm>
          <a:prstGeom prst="rect">
            <a:avLst/>
          </a:prstGeom>
          <a:solidFill>
            <a:srgbClr val="F4F1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844FF61-8A4B-D5B4-4421-C2CCD4F8FDDC}"/>
              </a:ext>
            </a:extLst>
          </p:cNvPr>
          <p:cNvSpPr txBox="1">
            <a:spLocks/>
          </p:cNvSpPr>
          <p:nvPr/>
        </p:nvSpPr>
        <p:spPr>
          <a:xfrm>
            <a:off x="1547446" y="3209192"/>
            <a:ext cx="4220328" cy="96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2024 </a:t>
            </a:r>
            <a:r>
              <a:rPr kumimoji="1" lang="ko-KR" altLang="en-US" sz="3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전기 졸업과제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D376A69A-3420-2A2C-153A-2414D81647A5}"/>
              </a:ext>
            </a:extLst>
          </p:cNvPr>
          <p:cNvSpPr txBox="1">
            <a:spLocks/>
          </p:cNvSpPr>
          <p:nvPr/>
        </p:nvSpPr>
        <p:spPr>
          <a:xfrm>
            <a:off x="0" y="5759604"/>
            <a:ext cx="9144000" cy="1098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팀 </a:t>
            </a:r>
            <a:r>
              <a:rPr kumimoji="1" lang="en-US" altLang="ko-KR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Aicasso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전상률교수님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0" indent="0">
              <a:buNone/>
            </a:pP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박시형 한지훈 </a:t>
            </a:r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홍진욱</a:t>
            </a:r>
            <a:endParaRPr kumimoji="1" lang="ko-KR" altLang="en-US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6" name="오디오 25">
            <a:extLst>
              <a:ext uri="{FF2B5EF4-FFF2-40B4-BE49-F238E27FC236}">
                <a16:creationId xmlns:a16="http://schemas.microsoft.com/office/drawing/2014/main" id="{AB8D597C-5ED7-38E6-DE65-13E5749A3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2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6"/>
    </mc:Choice>
    <mc:Fallback xmlns="">
      <p:transition spd="slow" advTm="8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8BF6F-6627-BCF9-DC4E-B6B866832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가위, 벼슬이(가) 표시된 사진&#10;&#10;자동 생성된 설명">
            <a:extLst>
              <a:ext uri="{FF2B5EF4-FFF2-40B4-BE49-F238E27FC236}">
                <a16:creationId xmlns:a16="http://schemas.microsoft.com/office/drawing/2014/main" id="{7726BF7F-D9E1-6EFB-FD3C-829621F3C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t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9AAB1E-E299-4C47-DBD1-E536CE431CD1}"/>
              </a:ext>
            </a:extLst>
          </p:cNvPr>
          <p:cNvSpPr/>
          <p:nvPr/>
        </p:nvSpPr>
        <p:spPr>
          <a:xfrm>
            <a:off x="1614165" y="2536578"/>
            <a:ext cx="4138246" cy="967154"/>
          </a:xfrm>
          <a:prstGeom prst="rect">
            <a:avLst/>
          </a:prstGeom>
          <a:solidFill>
            <a:srgbClr val="F4F1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EBFB7726-EDA2-FA2C-1633-7E41D76E3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446" y="2485292"/>
            <a:ext cx="4220328" cy="967154"/>
          </a:xfrm>
        </p:spPr>
        <p:txBody>
          <a:bodyPr>
            <a:normAutofit fontScale="90000"/>
          </a:bodyPr>
          <a:lstStyle/>
          <a:p>
            <a:r>
              <a:rPr kumimoji="1" lang="en-US" altLang="ko-KR" sz="6600" b="1" dirty="0" err="1">
                <a:latin typeface="210 Appgulim B" panose="02020603020101020101" pitchFamily="18" charset="-127"/>
                <a:ea typeface="210 Appgulim B" panose="02020603020101020101" pitchFamily="18" charset="-127"/>
              </a:rPr>
              <a:t>AIcasso</a:t>
            </a:r>
            <a:endParaRPr kumimoji="1" lang="ko-KR" altLang="en-US" sz="6600" b="1" dirty="0">
              <a:latin typeface="210 Appgulim B" panose="02020603020101020101" pitchFamily="18" charset="-127"/>
              <a:ea typeface="210 Appgulim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7DB717-3D1A-1F79-FFFE-C74045E7DDFF}"/>
              </a:ext>
            </a:extLst>
          </p:cNvPr>
          <p:cNvSpPr/>
          <p:nvPr/>
        </p:nvSpPr>
        <p:spPr>
          <a:xfrm>
            <a:off x="1588487" y="3475892"/>
            <a:ext cx="4138246" cy="967154"/>
          </a:xfrm>
          <a:prstGeom prst="rect">
            <a:avLst/>
          </a:prstGeom>
          <a:solidFill>
            <a:srgbClr val="F4F1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7639207-5443-13A7-07C9-71AD621062A6}"/>
              </a:ext>
            </a:extLst>
          </p:cNvPr>
          <p:cNvSpPr txBox="1">
            <a:spLocks/>
          </p:cNvSpPr>
          <p:nvPr/>
        </p:nvSpPr>
        <p:spPr>
          <a:xfrm>
            <a:off x="1547446" y="3209192"/>
            <a:ext cx="4220328" cy="967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r>
              <a:rPr kumimoji="1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  <a:endParaRPr kumimoji="1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1" name="오디오 10">
            <a:extLst>
              <a:ext uri="{FF2B5EF4-FFF2-40B4-BE49-F238E27FC236}">
                <a16:creationId xmlns:a16="http://schemas.microsoft.com/office/drawing/2014/main" id="{3D987AAD-B610-058D-A4BA-4AB8DB7B8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2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1"/>
    </mc:Choice>
    <mc:Fallback xmlns="">
      <p:transition spd="slow" advTm="7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BD799-2D0F-12DE-ACA9-991C17FC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헤어스타일 변환 모델</a:t>
            </a:r>
          </a:p>
        </p:txBody>
      </p:sp>
      <p:pic>
        <p:nvPicPr>
          <p:cNvPr id="4" name="그림 3" descr="인간의 얼굴, 사람, 스크린샷, 눈썹이(가) 표시된 사진&#10;&#10;자동 생성된 설명">
            <a:extLst>
              <a:ext uri="{FF2B5EF4-FFF2-40B4-BE49-F238E27FC236}">
                <a16:creationId xmlns:a16="http://schemas.microsoft.com/office/drawing/2014/main" id="{A719CE52-C756-9C76-050A-A8D7D85067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40" r="3487" b="-2"/>
          <a:stretch/>
        </p:blipFill>
        <p:spPr>
          <a:xfrm>
            <a:off x="5986926" y="1598246"/>
            <a:ext cx="5366861" cy="2234452"/>
          </a:xfrm>
          <a:prstGeom prst="rect">
            <a:avLst/>
          </a:prstGeom>
        </p:spPr>
      </p:pic>
      <p:pic>
        <p:nvPicPr>
          <p:cNvPr id="5" name="그림 4" descr="인간의 얼굴, 사람, 스크린샷, 인간의 수염이(가) 표시된 사진&#10;&#10;자동 생성된 설명">
            <a:extLst>
              <a:ext uri="{FF2B5EF4-FFF2-40B4-BE49-F238E27FC236}">
                <a16:creationId xmlns:a16="http://schemas.microsoft.com/office/drawing/2014/main" id="{A5C138DA-EF77-60D2-8453-AD89F3E08A6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817" r="1730" b="2"/>
          <a:stretch/>
        </p:blipFill>
        <p:spPr>
          <a:xfrm>
            <a:off x="5986926" y="4126172"/>
            <a:ext cx="5366858" cy="219658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0690E7-14C3-B238-C6B7-F6526A589410}"/>
              </a:ext>
            </a:extLst>
          </p:cNvPr>
          <p:cNvSpPr txBox="1">
            <a:spLocks/>
          </p:cNvSpPr>
          <p:nvPr/>
        </p:nvSpPr>
        <p:spPr>
          <a:xfrm>
            <a:off x="527538" y="1825625"/>
            <a:ext cx="52636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Input image + (Shape / Color)</a:t>
            </a:r>
          </a:p>
          <a:p>
            <a:pPr marL="0" indent="0" algn="ctr">
              <a:buNone/>
            </a:pPr>
            <a:r>
              <a:rPr kumimoji="1" lang="en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= Output image</a:t>
            </a:r>
          </a:p>
        </p:txBody>
      </p:sp>
      <p:pic>
        <p:nvPicPr>
          <p:cNvPr id="11" name="오디오 10">
            <a:extLst>
              <a:ext uri="{FF2B5EF4-FFF2-40B4-BE49-F238E27FC236}">
                <a16:creationId xmlns:a16="http://schemas.microsoft.com/office/drawing/2014/main" id="{32B248EA-AAC6-34C9-1214-9BB378760C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4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33"/>
    </mc:Choice>
    <mc:Fallback xmlns="">
      <p:transition spd="slow" advTm="22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BF7491-EFB1-EEEE-CAA7-1917C7E7C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EA52C-B52D-AB72-6245-8CCE16E4B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헤어스타일 변환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8931D5-7EE7-2701-49EF-58BA7D092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8" y="1825625"/>
            <a:ext cx="5263662" cy="4351338"/>
          </a:xfrm>
        </p:spPr>
        <p:txBody>
          <a:bodyPr/>
          <a:lstStyle/>
          <a:p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작업 부재에 따른 오류 발생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728ABC-7D11-405C-FA4E-A996F8AA19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65" r="3765"/>
          <a:stretch/>
        </p:blipFill>
        <p:spPr>
          <a:xfrm>
            <a:off x="5986926" y="1598246"/>
            <a:ext cx="5366861" cy="22344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DA0F68-82A3-B0BA-0140-6AF49525D2D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68" r="2968"/>
          <a:stretch/>
        </p:blipFill>
        <p:spPr>
          <a:xfrm>
            <a:off x="5986926" y="4126172"/>
            <a:ext cx="5366858" cy="2196582"/>
          </a:xfrm>
          <a:prstGeom prst="rect">
            <a:avLst/>
          </a:prstGeom>
        </p:spPr>
      </p:pic>
      <p:pic>
        <p:nvPicPr>
          <p:cNvPr id="16" name="오디오 15">
            <a:extLst>
              <a:ext uri="{FF2B5EF4-FFF2-40B4-BE49-F238E27FC236}">
                <a16:creationId xmlns:a16="http://schemas.microsoft.com/office/drawing/2014/main" id="{D2CE10E5-A8E0-2733-8895-EAEF50F290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4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7"/>
    </mc:Choice>
    <mc:Fallback xmlns="">
      <p:transition spd="slow" advTm="19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4267A-073A-14D2-4E1C-7AFAA75DD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5CC4C-3999-9C03-EDD0-D9DB9974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적용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(Facial Landmark Detection)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3E3424-E502-A8E4-0A35-C58DEF2CE2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65" r="3765"/>
          <a:stretch/>
        </p:blipFill>
        <p:spPr>
          <a:xfrm>
            <a:off x="5986926" y="1598246"/>
            <a:ext cx="5366861" cy="22344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23CC31-58CF-B914-2315-1E6654D1FE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68" r="2968"/>
          <a:stretch/>
        </p:blipFill>
        <p:spPr>
          <a:xfrm>
            <a:off x="5986926" y="4126172"/>
            <a:ext cx="5366858" cy="219658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FE7FD41-B528-B3FD-EC96-6C4E441EA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8" y="1825625"/>
            <a:ext cx="5263662" cy="4351338"/>
          </a:xfrm>
        </p:spPr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얼굴 회전 및 정렬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(Face Alignment)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적용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4" name="오디오 23">
            <a:extLst>
              <a:ext uri="{FF2B5EF4-FFF2-40B4-BE49-F238E27FC236}">
                <a16:creationId xmlns:a16="http://schemas.microsoft.com/office/drawing/2014/main" id="{46EBFDF3-02CC-846F-4F9A-CF0BFA845F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30"/>
    </mc:Choice>
    <mc:Fallback xmlns="">
      <p:transition spd="slow" advTm="21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79B26-6FD0-966B-43E3-B5A5FD9AE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9DD2BD-73D3-A70F-5DB9-CC2465A5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전처리</a:t>
            </a:r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적용</a:t>
            </a:r>
            <a:r>
              <a:rPr kumimoji="1" lang="en-US" altLang="ko-KR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(Face Detection)</a:t>
            </a:r>
            <a:endParaRPr kumimoji="1" lang="ko-KR" altLang="en-US" dirty="0"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C11939-8741-A88B-36B9-5F878567E7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65" r="3765"/>
          <a:stretch/>
        </p:blipFill>
        <p:spPr>
          <a:xfrm>
            <a:off x="5986926" y="1598246"/>
            <a:ext cx="5366861" cy="22344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FCBDDA-023E-FA91-F1EC-5CB95C3841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968" r="2968"/>
          <a:stretch/>
        </p:blipFill>
        <p:spPr>
          <a:xfrm>
            <a:off x="5986926" y="4126172"/>
            <a:ext cx="5366858" cy="219658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E84319C-3098-9C65-9833-F6C66665D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38" y="1825625"/>
            <a:ext cx="5263662" cy="4351338"/>
          </a:xfrm>
        </p:spPr>
        <p:txBody>
          <a:bodyPr/>
          <a:lstStyle/>
          <a:p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얼굴 인식 및 추출 </a:t>
            </a:r>
            <a:r>
              <a:rPr kumimoji="1"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(Face Detection &amp; Crop) 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적용</a:t>
            </a:r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오디오 12">
            <a:extLst>
              <a:ext uri="{FF2B5EF4-FFF2-40B4-BE49-F238E27FC236}">
                <a16:creationId xmlns:a16="http://schemas.microsoft.com/office/drawing/2014/main" id="{AE7DA998-F843-09BD-2A25-8C977E7CEA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19"/>
    </mc:Choice>
    <mc:Fallback xmlns="">
      <p:transition spd="slow" advTm="3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81B72-13FC-5D0E-2935-363F3F788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A3B45-84CA-4144-CAAD-CEC5AF1C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추론 시간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83882FD-95B6-E9E5-0395-56A7FC164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276" y="1690688"/>
            <a:ext cx="9999785" cy="4351338"/>
          </a:xfrm>
        </p:spPr>
        <p:txBody>
          <a:bodyPr/>
          <a:lstStyle/>
          <a:p>
            <a:r>
              <a:rPr kumimoji="1"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kumimoji="1"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작업을 할 경우의 추론 시간 </a:t>
            </a:r>
          </a:p>
          <a:p>
            <a:endParaRPr kumimoji="1" lang="en-US" altLang="ko-KR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6BBE17-5783-3C08-C4D2-0BDB5423D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4547" y="2544458"/>
            <a:ext cx="6432490" cy="365705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A85D3354-D8F0-4A29-420D-0146CF520D3C}"/>
              </a:ext>
            </a:extLst>
          </p:cNvPr>
          <p:cNvSpPr txBox="1">
            <a:spLocks/>
          </p:cNvSpPr>
          <p:nvPr/>
        </p:nvSpPr>
        <p:spPr>
          <a:xfrm>
            <a:off x="5048518" y="6380986"/>
            <a:ext cx="5308822" cy="514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i="1" dirty="0"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➔</a:t>
            </a:r>
            <a:r>
              <a:rPr kumimoji="1" lang="ko-KR" altLang="en-US" i="1" dirty="0"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경량화 필요 </a:t>
            </a:r>
            <a:r>
              <a:rPr kumimoji="1" lang="en-US" altLang="ko-KR" i="1" dirty="0">
                <a:highlight>
                  <a:srgbClr val="FFFF00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!</a:t>
            </a:r>
          </a:p>
        </p:txBody>
      </p:sp>
      <p:pic>
        <p:nvPicPr>
          <p:cNvPr id="8" name="오디오 7">
            <a:extLst>
              <a:ext uri="{FF2B5EF4-FFF2-40B4-BE49-F238E27FC236}">
                <a16:creationId xmlns:a16="http://schemas.microsoft.com/office/drawing/2014/main" id="{1F86BEED-41D8-82D3-8B13-0DE52176B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47"/>
    </mc:Choice>
    <mc:Fallback xmlns="">
      <p:transition spd="slow" advTm="39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19BE1-DEF8-D2BF-AE98-57B01884D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8B7F2-278E-60F4-B20C-DAF60DC7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경량화 시행 및 결과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8E8EBCE-23B1-98F2-EDD2-59B9406D4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1525" y="6426993"/>
            <a:ext cx="2647950" cy="642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추론 시간 및 성능 비교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77DBEC-D33B-B3C0-F37C-B4DFFF29F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839" y="3206750"/>
            <a:ext cx="5168900" cy="2959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00CAD5-3E4E-B7F6-FB46-064BB253F25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528151" y="3206750"/>
            <a:ext cx="4913222" cy="29591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D10662F-6FEC-A5C4-6453-7A7A3DBFA00B}"/>
              </a:ext>
            </a:extLst>
          </p:cNvPr>
          <p:cNvSpPr txBox="1">
            <a:spLocks/>
          </p:cNvSpPr>
          <p:nvPr/>
        </p:nvSpPr>
        <p:spPr>
          <a:xfrm>
            <a:off x="8119574" y="6453186"/>
            <a:ext cx="1730375" cy="64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크기 비교</a:t>
            </a:r>
            <a:endParaRPr kumimoji="1" lang="en-US" altLang="ko-KR" sz="20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3ECEE834-7BA7-9A4C-6B93-378FF688CB1B}"/>
              </a:ext>
            </a:extLst>
          </p:cNvPr>
          <p:cNvSpPr txBox="1">
            <a:spLocks/>
          </p:cNvSpPr>
          <p:nvPr/>
        </p:nvSpPr>
        <p:spPr>
          <a:xfrm>
            <a:off x="454269" y="1609726"/>
            <a:ext cx="11283462" cy="1819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성능 평가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en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ONNX 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모델이 </a:t>
            </a:r>
            <a:r>
              <a:rPr kumimoji="1" lang="en" altLang="ko-KR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PyTorch</a:t>
            </a:r>
            <a:r>
              <a:rPr kumimoji="1" lang="en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모델보다 더 높은 처리 성능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en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RPS)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을 보였으며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추론 속도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응답 시간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또한 크게 개선</a:t>
            </a:r>
            <a:endParaRPr kumimoji="1"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경량화 기법 성능 비교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en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PTQ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간단한 구현으로 빠른 경량화가 가능하지만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en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QAT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는 더 높은 정확도와 성능을 제공하며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실시간 서비스에 적합한 결과를 도출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  <p:pic>
        <p:nvPicPr>
          <p:cNvPr id="14" name="오디오 13">
            <a:extLst>
              <a:ext uri="{FF2B5EF4-FFF2-40B4-BE49-F238E27FC236}">
                <a16:creationId xmlns:a16="http://schemas.microsoft.com/office/drawing/2014/main" id="{E73B0DCB-D5AF-4FB9-A816-2A8BBCFB5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75"/>
    </mc:Choice>
    <mc:Fallback xmlns="">
      <p:transition spd="slow" advTm="4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C896E-9842-70B0-D23E-2A48553EF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digital illustration of a person resembling Han Jihoon, a young male in his mid-20s, with short black hair, wearing glasses and casual clothes. He is focused, working on a computer, coding or analyzing data for an AI model experiment. The background shows a simple desk setup with a laptop and some papers.">
            <a:extLst>
              <a:ext uri="{FF2B5EF4-FFF2-40B4-BE49-F238E27FC236}">
                <a16:creationId xmlns:a16="http://schemas.microsoft.com/office/drawing/2014/main" id="{4F6ADD2E-85F7-851D-4559-25A288858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247"/>
          <a:stretch/>
        </p:blipFill>
        <p:spPr bwMode="auto">
          <a:xfrm>
            <a:off x="8452968" y="3681465"/>
            <a:ext cx="3747932" cy="3176541"/>
          </a:xfrm>
          <a:custGeom>
            <a:avLst/>
            <a:gdLst/>
            <a:ahLst/>
            <a:cxnLst/>
            <a:rect l="l" t="t" r="r" b="b"/>
            <a:pathLst>
              <a:path w="3747932" h="3176541">
                <a:moveTo>
                  <a:pt x="3239865" y="21"/>
                </a:moveTo>
                <a:cubicBezTo>
                  <a:pt x="3261821" y="112"/>
                  <a:pt x="3278837" y="498"/>
                  <a:pt x="3290337" y="938"/>
                </a:cubicBezTo>
                <a:cubicBezTo>
                  <a:pt x="3401766" y="5376"/>
                  <a:pt x="3510165" y="23128"/>
                  <a:pt x="3616543" y="49449"/>
                </a:cubicBezTo>
                <a:lnTo>
                  <a:pt x="3747932" y="87091"/>
                </a:lnTo>
                <a:lnTo>
                  <a:pt x="3747932" y="3176541"/>
                </a:lnTo>
                <a:lnTo>
                  <a:pt x="401358" y="3176541"/>
                </a:lnTo>
                <a:lnTo>
                  <a:pt x="398780" y="3136258"/>
                </a:lnTo>
                <a:cubicBezTo>
                  <a:pt x="400956" y="3079023"/>
                  <a:pt x="437945" y="3052703"/>
                  <a:pt x="483325" y="3030665"/>
                </a:cubicBezTo>
                <a:cubicBezTo>
                  <a:pt x="498866" y="3023015"/>
                  <a:pt x="520932" y="3023320"/>
                  <a:pt x="526840" y="2999447"/>
                </a:cubicBezTo>
                <a:cubicBezTo>
                  <a:pt x="501352" y="2976798"/>
                  <a:pt x="470270" y="2995161"/>
                  <a:pt x="442916" y="2988735"/>
                </a:cubicBezTo>
                <a:cubicBezTo>
                  <a:pt x="420228" y="2983533"/>
                  <a:pt x="382618" y="2986286"/>
                  <a:pt x="413701" y="2944662"/>
                </a:cubicBezTo>
                <a:cubicBezTo>
                  <a:pt x="422716" y="2932726"/>
                  <a:pt x="412147" y="2923542"/>
                  <a:pt x="400645" y="2922625"/>
                </a:cubicBezTo>
                <a:cubicBezTo>
                  <a:pt x="308644" y="2913137"/>
                  <a:pt x="350915" y="2828968"/>
                  <a:pt x="321386" y="2784590"/>
                </a:cubicBezTo>
                <a:cubicBezTo>
                  <a:pt x="313307" y="2772348"/>
                  <a:pt x="322010" y="2751230"/>
                  <a:pt x="334753" y="2746027"/>
                </a:cubicBezTo>
                <a:cubicBezTo>
                  <a:pt x="416187" y="2711746"/>
                  <a:pt x="427377" y="2630027"/>
                  <a:pt x="466852" y="2559632"/>
                </a:cubicBezTo>
                <a:cubicBezTo>
                  <a:pt x="423957" y="2531782"/>
                  <a:pt x="372673" y="2525661"/>
                  <a:pt x="326361" y="2507602"/>
                </a:cubicBezTo>
                <a:cubicBezTo>
                  <a:pt x="278183" y="2488626"/>
                  <a:pt x="278183" y="2474547"/>
                  <a:pt x="317968" y="2419457"/>
                </a:cubicBezTo>
                <a:cubicBezTo>
                  <a:pt x="214465" y="2407519"/>
                  <a:pt x="214465" y="2407519"/>
                  <a:pt x="246479" y="2320903"/>
                </a:cubicBezTo>
                <a:cubicBezTo>
                  <a:pt x="159758" y="2312945"/>
                  <a:pt x="102570" y="2271933"/>
                  <a:pt x="89205" y="2182255"/>
                </a:cubicBezTo>
                <a:cubicBezTo>
                  <a:pt x="82677" y="2138795"/>
                  <a:pt x="43514" y="2118290"/>
                  <a:pt x="0" y="2089213"/>
                </a:cubicBezTo>
                <a:cubicBezTo>
                  <a:pt x="54081" y="2061053"/>
                  <a:pt x="90759" y="2002290"/>
                  <a:pt x="153855" y="2064423"/>
                </a:cubicBezTo>
                <a:cubicBezTo>
                  <a:pt x="176855" y="2087070"/>
                  <a:pt x="174683" y="2058300"/>
                  <a:pt x="177788" y="2050037"/>
                </a:cubicBezTo>
                <a:cubicBezTo>
                  <a:pt x="185247" y="2029838"/>
                  <a:pt x="169707" y="2016369"/>
                  <a:pt x="159450" y="2001067"/>
                </a:cubicBezTo>
                <a:cubicBezTo>
                  <a:pt x="149504" y="1985763"/>
                  <a:pt x="137691" y="1969543"/>
                  <a:pt x="134895" y="1952400"/>
                </a:cubicBezTo>
                <a:cubicBezTo>
                  <a:pt x="133031" y="1940465"/>
                  <a:pt x="142044" y="1923021"/>
                  <a:pt x="151990" y="1914144"/>
                </a:cubicBezTo>
                <a:cubicBezTo>
                  <a:pt x="204209" y="1867316"/>
                  <a:pt x="173127" y="1762030"/>
                  <a:pt x="271969" y="1748562"/>
                </a:cubicBezTo>
                <a:cubicBezTo>
                  <a:pt x="316415" y="1742443"/>
                  <a:pt x="337860" y="1703878"/>
                  <a:pt x="370497" y="1682760"/>
                </a:cubicBezTo>
                <a:cubicBezTo>
                  <a:pt x="483946" y="1608999"/>
                  <a:pt x="559787" y="1514119"/>
                  <a:pt x="594908" y="1383735"/>
                </a:cubicBezTo>
                <a:cubicBezTo>
                  <a:pt x="604543" y="1347620"/>
                  <a:pt x="641532" y="1318542"/>
                  <a:pt x="665465" y="1286713"/>
                </a:cubicBezTo>
                <a:cubicBezTo>
                  <a:pt x="653963" y="1263452"/>
                  <a:pt x="591178" y="1313647"/>
                  <a:pt x="613246" y="1252435"/>
                </a:cubicBezTo>
                <a:cubicBezTo>
                  <a:pt x="630030" y="1206524"/>
                  <a:pt x="672925" y="1178060"/>
                  <a:pt x="713332" y="1150820"/>
                </a:cubicBezTo>
                <a:cubicBezTo>
                  <a:pt x="759333" y="1119908"/>
                  <a:pt x="810307" y="1095117"/>
                  <a:pt x="831133" y="1037883"/>
                </a:cubicBezTo>
                <a:cubicBezTo>
                  <a:pt x="835485" y="1025640"/>
                  <a:pt x="849470" y="1012785"/>
                  <a:pt x="861903" y="1007887"/>
                </a:cubicBezTo>
                <a:cubicBezTo>
                  <a:pt x="1469751" y="63584"/>
                  <a:pt x="2910527" y="-1353"/>
                  <a:pt x="3239865" y="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digital illustration of a person resembling Hong Jinwook, a young male in his early 20s, with short dark hair and a focused expression. He is working on front-end development and AI model optimization on a laptop. The workspace background shows a simple environment with a laptop, monitor, and some notes on the desk.">
            <a:extLst>
              <a:ext uri="{FF2B5EF4-FFF2-40B4-BE49-F238E27FC236}">
                <a16:creationId xmlns:a16="http://schemas.microsoft.com/office/drawing/2014/main" id="{12F939FA-AF9E-AA39-BB74-FF63A5C61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4" b="4"/>
          <a:stretch/>
        </p:blipFill>
        <p:spPr bwMode="auto">
          <a:xfrm>
            <a:off x="5398276" y="2457970"/>
            <a:ext cx="3458367" cy="3476265"/>
          </a:xfrm>
          <a:custGeom>
            <a:avLst/>
            <a:gdLst/>
            <a:ahLst/>
            <a:cxnLst/>
            <a:rect l="l" t="t" r="r" b="b"/>
            <a:pathLst>
              <a:path w="3458367" h="3476265">
                <a:moveTo>
                  <a:pt x="549716" y="15"/>
                </a:moveTo>
                <a:cubicBezTo>
                  <a:pt x="557611" y="271"/>
                  <a:pt x="565778" y="3856"/>
                  <a:pt x="573176" y="4995"/>
                </a:cubicBezTo>
                <a:cubicBezTo>
                  <a:pt x="736504" y="30493"/>
                  <a:pt x="899830" y="58040"/>
                  <a:pt x="1063336" y="82398"/>
                </a:cubicBezTo>
                <a:cubicBezTo>
                  <a:pt x="1216195" y="105163"/>
                  <a:pt x="1370136" y="110398"/>
                  <a:pt x="1523717" y="122237"/>
                </a:cubicBezTo>
                <a:cubicBezTo>
                  <a:pt x="1709602" y="136580"/>
                  <a:pt x="1895127" y="156841"/>
                  <a:pt x="2079929" y="188711"/>
                </a:cubicBezTo>
                <a:cubicBezTo>
                  <a:pt x="2208244" y="211023"/>
                  <a:pt x="2337823" y="226502"/>
                  <a:pt x="2467943" y="208745"/>
                </a:cubicBezTo>
                <a:cubicBezTo>
                  <a:pt x="2474439" y="207834"/>
                  <a:pt x="2481839" y="204876"/>
                  <a:pt x="2487253" y="207834"/>
                </a:cubicBezTo>
                <a:cubicBezTo>
                  <a:pt x="2550419" y="241073"/>
                  <a:pt x="2619357" y="217168"/>
                  <a:pt x="2684869" y="238113"/>
                </a:cubicBezTo>
                <a:cubicBezTo>
                  <a:pt x="2668085" y="318930"/>
                  <a:pt x="2596077" y="312327"/>
                  <a:pt x="2555471" y="368331"/>
                </a:cubicBezTo>
                <a:cubicBezTo>
                  <a:pt x="2621704" y="390639"/>
                  <a:pt x="2681259" y="413178"/>
                  <a:pt x="2741717" y="430023"/>
                </a:cubicBezTo>
                <a:cubicBezTo>
                  <a:pt x="2805785" y="447780"/>
                  <a:pt x="2860106" y="495816"/>
                  <a:pt x="2922728" y="517216"/>
                </a:cubicBezTo>
                <a:cubicBezTo>
                  <a:pt x="2936085" y="521769"/>
                  <a:pt x="2952146" y="537704"/>
                  <a:pt x="2956838" y="553184"/>
                </a:cubicBezTo>
                <a:cubicBezTo>
                  <a:pt x="2971997" y="603269"/>
                  <a:pt x="3274647" y="743732"/>
                  <a:pt x="3238914" y="788350"/>
                </a:cubicBezTo>
                <a:cubicBezTo>
                  <a:pt x="3224116" y="806791"/>
                  <a:pt x="3204986" y="819994"/>
                  <a:pt x="3184953" y="838207"/>
                </a:cubicBezTo>
                <a:cubicBezTo>
                  <a:pt x="3215093" y="872582"/>
                  <a:pt x="3249020" y="887608"/>
                  <a:pt x="3285115" y="897852"/>
                </a:cubicBezTo>
                <a:cubicBezTo>
                  <a:pt x="3295944" y="901039"/>
                  <a:pt x="3306591" y="907413"/>
                  <a:pt x="3307674" y="922894"/>
                </a:cubicBezTo>
                <a:cubicBezTo>
                  <a:pt x="3308757" y="939056"/>
                  <a:pt x="3297748" y="945429"/>
                  <a:pt x="3288544" y="952944"/>
                </a:cubicBezTo>
                <a:cubicBezTo>
                  <a:pt x="3275731" y="963415"/>
                  <a:pt x="3263278" y="972523"/>
                  <a:pt x="3247036" y="973888"/>
                </a:cubicBezTo>
                <a:cubicBezTo>
                  <a:pt x="3220325" y="975937"/>
                  <a:pt x="3207513" y="1005076"/>
                  <a:pt x="3191993" y="1026930"/>
                </a:cubicBezTo>
                <a:cubicBezTo>
                  <a:pt x="3183330" y="1039224"/>
                  <a:pt x="3178998" y="1064037"/>
                  <a:pt x="3194157" y="1068363"/>
                </a:cubicBezTo>
                <a:cubicBezTo>
                  <a:pt x="3230613" y="1078837"/>
                  <a:pt x="3227725" y="1109114"/>
                  <a:pt x="3226824" y="1143489"/>
                </a:cubicBezTo>
                <a:cubicBezTo>
                  <a:pt x="3225560" y="1186061"/>
                  <a:pt x="3204083" y="1205638"/>
                  <a:pt x="3177734" y="1222030"/>
                </a:cubicBezTo>
                <a:cubicBezTo>
                  <a:pt x="3168711" y="1227720"/>
                  <a:pt x="3155898" y="1227493"/>
                  <a:pt x="3152469" y="1245250"/>
                </a:cubicBezTo>
                <a:cubicBezTo>
                  <a:pt x="3167267" y="1262097"/>
                  <a:pt x="3185314" y="1248439"/>
                  <a:pt x="3201197" y="1253218"/>
                </a:cubicBezTo>
                <a:cubicBezTo>
                  <a:pt x="3214370" y="1257088"/>
                  <a:pt x="3236208" y="1255040"/>
                  <a:pt x="3218160" y="1286000"/>
                </a:cubicBezTo>
                <a:cubicBezTo>
                  <a:pt x="3212926" y="1294878"/>
                  <a:pt x="3219062" y="1301709"/>
                  <a:pt x="3225741" y="1302392"/>
                </a:cubicBezTo>
                <a:cubicBezTo>
                  <a:pt x="3279159" y="1309449"/>
                  <a:pt x="3254615" y="1372054"/>
                  <a:pt x="3271761" y="1405063"/>
                </a:cubicBezTo>
                <a:cubicBezTo>
                  <a:pt x="3276452" y="1414169"/>
                  <a:pt x="3271399" y="1429877"/>
                  <a:pt x="3263999" y="1433747"/>
                </a:cubicBezTo>
                <a:cubicBezTo>
                  <a:pt x="3216716" y="1459245"/>
                  <a:pt x="3210220" y="1520028"/>
                  <a:pt x="3187299" y="1572389"/>
                </a:cubicBezTo>
                <a:cubicBezTo>
                  <a:pt x="3212205" y="1593104"/>
                  <a:pt x="3241982" y="1597657"/>
                  <a:pt x="3268872" y="1611089"/>
                </a:cubicBezTo>
                <a:cubicBezTo>
                  <a:pt x="3296846" y="1625204"/>
                  <a:pt x="3296846" y="1635676"/>
                  <a:pt x="3273746" y="1676653"/>
                </a:cubicBezTo>
                <a:cubicBezTo>
                  <a:pt x="3333842" y="1685532"/>
                  <a:pt x="3333842" y="1685532"/>
                  <a:pt x="3315254" y="1749957"/>
                </a:cubicBezTo>
                <a:cubicBezTo>
                  <a:pt x="3365607" y="1755877"/>
                  <a:pt x="3398812" y="1786382"/>
                  <a:pt x="3406572" y="1853085"/>
                </a:cubicBezTo>
                <a:cubicBezTo>
                  <a:pt x="3410362" y="1885411"/>
                  <a:pt x="3433101" y="1900663"/>
                  <a:pt x="3458367" y="1922291"/>
                </a:cubicBezTo>
                <a:cubicBezTo>
                  <a:pt x="3426966" y="1943236"/>
                  <a:pt x="3405669" y="1986945"/>
                  <a:pt x="3369034" y="1940730"/>
                </a:cubicBezTo>
                <a:cubicBezTo>
                  <a:pt x="3355680" y="1923885"/>
                  <a:pt x="3356941" y="1945284"/>
                  <a:pt x="3355138" y="1951430"/>
                </a:cubicBezTo>
                <a:cubicBezTo>
                  <a:pt x="3350807" y="1966455"/>
                  <a:pt x="3359830" y="1976472"/>
                  <a:pt x="3365786" y="1987854"/>
                </a:cubicBezTo>
                <a:cubicBezTo>
                  <a:pt x="3371561" y="1999237"/>
                  <a:pt x="3378420" y="2011302"/>
                  <a:pt x="3380043" y="2024054"/>
                </a:cubicBezTo>
                <a:cubicBezTo>
                  <a:pt x="3381125" y="2032931"/>
                  <a:pt x="3375892" y="2045905"/>
                  <a:pt x="3370117" y="2052509"/>
                </a:cubicBezTo>
                <a:cubicBezTo>
                  <a:pt x="3339797" y="2087340"/>
                  <a:pt x="3357844" y="2165652"/>
                  <a:pt x="3300454" y="2175670"/>
                </a:cubicBezTo>
                <a:cubicBezTo>
                  <a:pt x="3274647" y="2180221"/>
                  <a:pt x="3262195" y="2208906"/>
                  <a:pt x="3243246" y="2224614"/>
                </a:cubicBezTo>
                <a:cubicBezTo>
                  <a:pt x="3177374" y="2279478"/>
                  <a:pt x="3133338" y="2350051"/>
                  <a:pt x="3112946" y="2447031"/>
                </a:cubicBezTo>
                <a:cubicBezTo>
                  <a:pt x="3107352" y="2473894"/>
                  <a:pt x="3085875" y="2495522"/>
                  <a:pt x="3071979" y="2519197"/>
                </a:cubicBezTo>
                <a:cubicBezTo>
                  <a:pt x="3078657" y="2536499"/>
                  <a:pt x="3115112" y="2499164"/>
                  <a:pt x="3102298" y="2544694"/>
                </a:cubicBezTo>
                <a:cubicBezTo>
                  <a:pt x="3092553" y="2578843"/>
                  <a:pt x="3067647" y="2600014"/>
                  <a:pt x="3044185" y="2620276"/>
                </a:cubicBezTo>
                <a:cubicBezTo>
                  <a:pt x="3017476" y="2643268"/>
                  <a:pt x="2987879" y="2661708"/>
                  <a:pt x="2975787" y="2704279"/>
                </a:cubicBezTo>
                <a:cubicBezTo>
                  <a:pt x="2973260" y="2713386"/>
                  <a:pt x="2965140" y="2722947"/>
                  <a:pt x="2957921" y="2726591"/>
                </a:cubicBezTo>
                <a:cubicBezTo>
                  <a:pt x="2581458" y="3475797"/>
                  <a:pt x="1654740" y="3480805"/>
                  <a:pt x="1547901" y="3475568"/>
                </a:cubicBezTo>
                <a:cubicBezTo>
                  <a:pt x="1418503" y="3468966"/>
                  <a:pt x="1296143" y="3422753"/>
                  <a:pt x="1176132" y="3365156"/>
                </a:cubicBezTo>
                <a:cubicBezTo>
                  <a:pt x="1125418" y="3340797"/>
                  <a:pt x="1078316" y="3306195"/>
                  <a:pt x="1029045" y="3279332"/>
                </a:cubicBezTo>
                <a:cubicBezTo>
                  <a:pt x="961009" y="3242223"/>
                  <a:pt x="908492" y="3171424"/>
                  <a:pt x="840634" y="3141601"/>
                </a:cubicBezTo>
                <a:cubicBezTo>
                  <a:pt x="770793" y="3110867"/>
                  <a:pt x="711057" y="3054638"/>
                  <a:pt x="639229" y="3030734"/>
                </a:cubicBezTo>
                <a:cubicBezTo>
                  <a:pt x="601330" y="3017985"/>
                  <a:pt x="564695" y="2994993"/>
                  <a:pt x="570649" y="2929200"/>
                </a:cubicBezTo>
                <a:cubicBezTo>
                  <a:pt x="572274" y="2910532"/>
                  <a:pt x="562349" y="2895282"/>
                  <a:pt x="546647" y="2900745"/>
                </a:cubicBezTo>
                <a:cubicBezTo>
                  <a:pt x="516690" y="2910989"/>
                  <a:pt x="503154" y="2883898"/>
                  <a:pt x="486550" y="2863636"/>
                </a:cubicBezTo>
                <a:cubicBezTo>
                  <a:pt x="456953" y="2827667"/>
                  <a:pt x="428801" y="2789422"/>
                  <a:pt x="381697" y="2783503"/>
                </a:cubicBezTo>
                <a:cubicBezTo>
                  <a:pt x="390720" y="2755272"/>
                  <a:pt x="406060" y="2759371"/>
                  <a:pt x="420137" y="2765290"/>
                </a:cubicBezTo>
                <a:cubicBezTo>
                  <a:pt x="457133" y="2780772"/>
                  <a:pt x="493769" y="2798300"/>
                  <a:pt x="530765" y="2813781"/>
                </a:cubicBezTo>
                <a:cubicBezTo>
                  <a:pt x="554948" y="2823799"/>
                  <a:pt x="578952" y="2837912"/>
                  <a:pt x="611257" y="2826755"/>
                </a:cubicBezTo>
                <a:cubicBezTo>
                  <a:pt x="583463" y="2769843"/>
                  <a:pt x="536180" y="2759598"/>
                  <a:pt x="497920" y="2742071"/>
                </a:cubicBezTo>
                <a:cubicBezTo>
                  <a:pt x="450096" y="2719988"/>
                  <a:pt x="421942" y="2678326"/>
                  <a:pt x="388193" y="2631885"/>
                </a:cubicBezTo>
                <a:cubicBezTo>
                  <a:pt x="423386" y="2620730"/>
                  <a:pt x="445223" y="2654879"/>
                  <a:pt x="472834" y="2653056"/>
                </a:cubicBezTo>
                <a:cubicBezTo>
                  <a:pt x="474279" y="2647140"/>
                  <a:pt x="476804" y="2638488"/>
                  <a:pt x="476444" y="2638259"/>
                </a:cubicBezTo>
                <a:cubicBezTo>
                  <a:pt x="431326" y="2612763"/>
                  <a:pt x="410211" y="2564956"/>
                  <a:pt x="403173" y="2507131"/>
                </a:cubicBezTo>
                <a:cubicBezTo>
                  <a:pt x="399563" y="2477310"/>
                  <a:pt x="383140" y="2467976"/>
                  <a:pt x="366897" y="2454316"/>
                </a:cubicBezTo>
                <a:cubicBezTo>
                  <a:pt x="310230" y="2405826"/>
                  <a:pt x="250314" y="2361890"/>
                  <a:pt x="203752" y="2295188"/>
                </a:cubicBezTo>
                <a:cubicBezTo>
                  <a:pt x="257532" y="2304066"/>
                  <a:pt x="300665" y="2347547"/>
                  <a:pt x="358597" y="2366215"/>
                </a:cubicBezTo>
                <a:cubicBezTo>
                  <a:pt x="312577" y="2292910"/>
                  <a:pt x="253020" y="2255803"/>
                  <a:pt x="198698" y="2211409"/>
                </a:cubicBezTo>
                <a:cubicBezTo>
                  <a:pt x="173974" y="2191149"/>
                  <a:pt x="151055" y="2165197"/>
                  <a:pt x="121097" y="2154269"/>
                </a:cubicBezTo>
                <a:cubicBezTo>
                  <a:pt x="110448" y="2150400"/>
                  <a:pt x="92943" y="2142204"/>
                  <a:pt x="101425" y="2120577"/>
                </a:cubicBezTo>
                <a:cubicBezTo>
                  <a:pt x="108643" y="2102593"/>
                  <a:pt x="122900" y="2108055"/>
                  <a:pt x="135895" y="2113292"/>
                </a:cubicBezTo>
                <a:cubicBezTo>
                  <a:pt x="167116" y="2126269"/>
                  <a:pt x="199421" y="2126495"/>
                  <a:pt x="241652" y="2126269"/>
                </a:cubicBezTo>
                <a:cubicBezTo>
                  <a:pt x="206279" y="2066851"/>
                  <a:pt x="141489" y="2084608"/>
                  <a:pt x="111170" y="2022231"/>
                </a:cubicBezTo>
                <a:cubicBezTo>
                  <a:pt x="149069" y="2011302"/>
                  <a:pt x="178305" y="2033841"/>
                  <a:pt x="208987" y="2038166"/>
                </a:cubicBezTo>
                <a:cubicBezTo>
                  <a:pt x="236777" y="2042036"/>
                  <a:pt x="243636" y="2031565"/>
                  <a:pt x="237139" y="1997188"/>
                </a:cubicBezTo>
                <a:cubicBezTo>
                  <a:pt x="227034" y="1943690"/>
                  <a:pt x="242193" y="1916371"/>
                  <a:pt x="282618" y="1930941"/>
                </a:cubicBezTo>
                <a:cubicBezTo>
                  <a:pt x="320155" y="1944601"/>
                  <a:pt x="324125" y="1924568"/>
                  <a:pt x="314019" y="1894062"/>
                </a:cubicBezTo>
                <a:cubicBezTo>
                  <a:pt x="299582" y="1849671"/>
                  <a:pt x="316004" y="1815295"/>
                  <a:pt x="327194" y="1777960"/>
                </a:cubicBezTo>
                <a:cubicBezTo>
                  <a:pt x="344339" y="1721045"/>
                  <a:pt x="337121" y="1693272"/>
                  <a:pt x="300123" y="1650929"/>
                </a:cubicBezTo>
                <a:cubicBezTo>
                  <a:pt x="279370" y="1627251"/>
                  <a:pt x="256992" y="1607219"/>
                  <a:pt x="226852" y="1586731"/>
                </a:cubicBezTo>
                <a:cubicBezTo>
                  <a:pt x="296334" y="1575576"/>
                  <a:pt x="223423" y="1538013"/>
                  <a:pt x="247968" y="1514564"/>
                </a:cubicBezTo>
                <a:cubicBezTo>
                  <a:pt x="297056" y="1505003"/>
                  <a:pt x="337121" y="1579673"/>
                  <a:pt x="403895" y="1558274"/>
                </a:cubicBezTo>
                <a:cubicBezTo>
                  <a:pt x="321420" y="1493619"/>
                  <a:pt x="230281" y="1472448"/>
                  <a:pt x="170546" y="1386396"/>
                </a:cubicBezTo>
                <a:cubicBezTo>
                  <a:pt x="184261" y="1366817"/>
                  <a:pt x="197977" y="1385030"/>
                  <a:pt x="209707" y="1377746"/>
                </a:cubicBezTo>
                <a:cubicBezTo>
                  <a:pt x="209346" y="1373192"/>
                  <a:pt x="210250" y="1366362"/>
                  <a:pt x="208083" y="1364314"/>
                </a:cubicBezTo>
                <a:cubicBezTo>
                  <a:pt x="163508" y="1317416"/>
                  <a:pt x="162784" y="1316279"/>
                  <a:pt x="210610" y="1281675"/>
                </a:cubicBezTo>
                <a:cubicBezTo>
                  <a:pt x="227394" y="1269609"/>
                  <a:pt x="225950" y="1258909"/>
                  <a:pt x="217108" y="1243657"/>
                </a:cubicBezTo>
                <a:cubicBezTo>
                  <a:pt x="210790" y="1232957"/>
                  <a:pt x="203211" y="1223395"/>
                  <a:pt x="206820" y="1199947"/>
                </a:cubicBezTo>
                <a:cubicBezTo>
                  <a:pt x="232988" y="1229998"/>
                  <a:pt x="359499" y="1220208"/>
                  <a:pt x="381877" y="1217021"/>
                </a:cubicBezTo>
                <a:cubicBezTo>
                  <a:pt x="406963" y="1213607"/>
                  <a:pt x="431688" y="1199037"/>
                  <a:pt x="458035" y="1207003"/>
                </a:cubicBezTo>
                <a:cubicBezTo>
                  <a:pt x="479150" y="1213381"/>
                  <a:pt x="576966" y="1275073"/>
                  <a:pt x="590863" y="1204273"/>
                </a:cubicBezTo>
                <a:cubicBezTo>
                  <a:pt x="591585" y="1200858"/>
                  <a:pt x="631107" y="1208826"/>
                  <a:pt x="652403" y="1212696"/>
                </a:cubicBezTo>
                <a:cubicBezTo>
                  <a:pt x="671172" y="1215883"/>
                  <a:pt x="692288" y="1229998"/>
                  <a:pt x="704920" y="1201769"/>
                </a:cubicBezTo>
                <a:cubicBezTo>
                  <a:pt x="712320" y="1185150"/>
                  <a:pt x="681820" y="1153051"/>
                  <a:pt x="654569" y="1150320"/>
                </a:cubicBezTo>
                <a:cubicBezTo>
                  <a:pt x="630926" y="1147814"/>
                  <a:pt x="606202" y="1144172"/>
                  <a:pt x="583643" y="1151001"/>
                </a:cubicBezTo>
                <a:cubicBezTo>
                  <a:pt x="555852" y="1159198"/>
                  <a:pt x="540873" y="1145995"/>
                  <a:pt x="533111" y="1117538"/>
                </a:cubicBezTo>
                <a:cubicBezTo>
                  <a:pt x="524450" y="1086122"/>
                  <a:pt x="507845" y="1071550"/>
                  <a:pt x="484926" y="1056980"/>
                </a:cubicBezTo>
                <a:cubicBezTo>
                  <a:pt x="429340" y="1021696"/>
                  <a:pt x="375921" y="980946"/>
                  <a:pt x="314922" y="960456"/>
                </a:cubicBezTo>
                <a:cubicBezTo>
                  <a:pt x="302830" y="956358"/>
                  <a:pt x="289476" y="950894"/>
                  <a:pt x="283881" y="923805"/>
                </a:cubicBezTo>
                <a:cubicBezTo>
                  <a:pt x="449013" y="964326"/>
                  <a:pt x="599526" y="1069958"/>
                  <a:pt x="769890" y="1063811"/>
                </a:cubicBezTo>
                <a:cubicBezTo>
                  <a:pt x="723329" y="1030346"/>
                  <a:pt x="669369" y="1028524"/>
                  <a:pt x="619738" y="1005076"/>
                </a:cubicBezTo>
                <a:cubicBezTo>
                  <a:pt x="654930" y="987546"/>
                  <a:pt x="687956" y="1005759"/>
                  <a:pt x="721344" y="1015777"/>
                </a:cubicBezTo>
                <a:cubicBezTo>
                  <a:pt x="749317" y="1023970"/>
                  <a:pt x="774583" y="1025337"/>
                  <a:pt x="777650" y="976393"/>
                </a:cubicBezTo>
                <a:cubicBezTo>
                  <a:pt x="776566" y="973205"/>
                  <a:pt x="776747" y="969107"/>
                  <a:pt x="776929" y="965238"/>
                </a:cubicBezTo>
                <a:cubicBezTo>
                  <a:pt x="767542" y="944976"/>
                  <a:pt x="752926" y="934504"/>
                  <a:pt x="735601" y="928584"/>
                </a:cubicBezTo>
                <a:cubicBezTo>
                  <a:pt x="725133" y="924942"/>
                  <a:pt x="711237" y="919478"/>
                  <a:pt x="711416" y="904909"/>
                </a:cubicBezTo>
                <a:cubicBezTo>
                  <a:pt x="711958" y="850955"/>
                  <a:pt x="678571" y="835246"/>
                  <a:pt x="645185" y="819539"/>
                </a:cubicBezTo>
                <a:cubicBezTo>
                  <a:pt x="663773" y="792676"/>
                  <a:pt x="678391" y="812481"/>
                  <a:pt x="692468" y="810433"/>
                </a:cubicBezTo>
                <a:cubicBezTo>
                  <a:pt x="701672" y="809067"/>
                  <a:pt x="709973" y="806563"/>
                  <a:pt x="709973" y="792676"/>
                </a:cubicBezTo>
                <a:cubicBezTo>
                  <a:pt x="710154" y="781065"/>
                  <a:pt x="705822" y="767861"/>
                  <a:pt x="696799" y="767635"/>
                </a:cubicBezTo>
                <a:cubicBezTo>
                  <a:pt x="640312" y="765585"/>
                  <a:pt x="609090" y="690914"/>
                  <a:pt x="550437" y="690687"/>
                </a:cubicBezTo>
                <a:cubicBezTo>
                  <a:pt x="515425" y="690687"/>
                  <a:pt x="568666" y="648572"/>
                  <a:pt x="539068" y="631042"/>
                </a:cubicBezTo>
                <a:cubicBezTo>
                  <a:pt x="532570" y="627171"/>
                  <a:pt x="556032" y="621254"/>
                  <a:pt x="566500" y="622164"/>
                </a:cubicBezTo>
                <a:cubicBezTo>
                  <a:pt x="576786" y="623074"/>
                  <a:pt x="585990" y="634229"/>
                  <a:pt x="598443" y="626261"/>
                </a:cubicBezTo>
                <a:cubicBezTo>
                  <a:pt x="605300" y="597806"/>
                  <a:pt x="587615" y="587332"/>
                  <a:pt x="572996" y="579365"/>
                </a:cubicBezTo>
                <a:cubicBezTo>
                  <a:pt x="539247" y="560925"/>
                  <a:pt x="506402" y="538615"/>
                  <a:pt x="469405" y="532013"/>
                </a:cubicBezTo>
                <a:cubicBezTo>
                  <a:pt x="456232" y="529737"/>
                  <a:pt x="488355" y="499231"/>
                  <a:pt x="494671" y="488532"/>
                </a:cubicBezTo>
                <a:cubicBezTo>
                  <a:pt x="345782" y="376071"/>
                  <a:pt x="166756" y="381762"/>
                  <a:pt x="0" y="290928"/>
                </a:cubicBezTo>
                <a:cubicBezTo>
                  <a:pt x="36817" y="273173"/>
                  <a:pt x="63887" y="286148"/>
                  <a:pt x="88973" y="288880"/>
                </a:cubicBezTo>
                <a:cubicBezTo>
                  <a:pt x="151595" y="295708"/>
                  <a:pt x="213498" y="309822"/>
                  <a:pt x="275940" y="318246"/>
                </a:cubicBezTo>
                <a:cubicBezTo>
                  <a:pt x="306620" y="322344"/>
                  <a:pt x="335134" y="337824"/>
                  <a:pt x="369424" y="313239"/>
                </a:cubicBezTo>
                <a:cubicBezTo>
                  <a:pt x="392343" y="296847"/>
                  <a:pt x="428980" y="314604"/>
                  <a:pt x="457133" y="329174"/>
                </a:cubicBezTo>
                <a:cubicBezTo>
                  <a:pt x="480414" y="341238"/>
                  <a:pt x="502612" y="344425"/>
                  <a:pt x="533474" y="329174"/>
                </a:cubicBezTo>
                <a:cubicBezTo>
                  <a:pt x="505501" y="319841"/>
                  <a:pt x="484023" y="311645"/>
                  <a:pt x="462006" y="305953"/>
                </a:cubicBezTo>
                <a:cubicBezTo>
                  <a:pt x="444501" y="301400"/>
                  <a:pt x="486189" y="282960"/>
                  <a:pt x="507484" y="285237"/>
                </a:cubicBezTo>
                <a:cubicBezTo>
                  <a:pt x="537263" y="288423"/>
                  <a:pt x="520479" y="276586"/>
                  <a:pt x="515425" y="260195"/>
                </a:cubicBezTo>
                <a:cubicBezTo>
                  <a:pt x="510012" y="242665"/>
                  <a:pt x="526074" y="237203"/>
                  <a:pt x="536180" y="240844"/>
                </a:cubicBezTo>
                <a:cubicBezTo>
                  <a:pt x="574980" y="255187"/>
                  <a:pt x="613602" y="229917"/>
                  <a:pt x="653668" y="250407"/>
                </a:cubicBezTo>
                <a:cubicBezTo>
                  <a:pt x="643561" y="199867"/>
                  <a:pt x="621723" y="177784"/>
                  <a:pt x="576064" y="170726"/>
                </a:cubicBezTo>
                <a:cubicBezTo>
                  <a:pt x="558919" y="167996"/>
                  <a:pt x="541053" y="172093"/>
                  <a:pt x="526254" y="157522"/>
                </a:cubicBezTo>
                <a:cubicBezTo>
                  <a:pt x="517771" y="149101"/>
                  <a:pt x="508207" y="139084"/>
                  <a:pt x="514884" y="123603"/>
                </a:cubicBezTo>
                <a:cubicBezTo>
                  <a:pt x="519577" y="112674"/>
                  <a:pt x="529684" y="112674"/>
                  <a:pt x="537985" y="116318"/>
                </a:cubicBezTo>
                <a:cubicBezTo>
                  <a:pt x="575162" y="132483"/>
                  <a:pt x="613963" y="138400"/>
                  <a:pt x="652764" y="144320"/>
                </a:cubicBezTo>
                <a:cubicBezTo>
                  <a:pt x="658720" y="145230"/>
                  <a:pt x="665397" y="148191"/>
                  <a:pt x="672075" y="133164"/>
                </a:cubicBezTo>
                <a:cubicBezTo>
                  <a:pt x="599526" y="108805"/>
                  <a:pt x="530585" y="74202"/>
                  <a:pt x="456051" y="60770"/>
                </a:cubicBezTo>
                <a:cubicBezTo>
                  <a:pt x="457133" y="54397"/>
                  <a:pt x="458215" y="48022"/>
                  <a:pt x="459299" y="41649"/>
                </a:cubicBezTo>
                <a:cubicBezTo>
                  <a:pt x="517591" y="50753"/>
                  <a:pt x="575884" y="59859"/>
                  <a:pt x="649515" y="71243"/>
                </a:cubicBezTo>
                <a:cubicBezTo>
                  <a:pt x="604218" y="35045"/>
                  <a:pt x="561446" y="47111"/>
                  <a:pt x="527879" y="15013"/>
                </a:cubicBezTo>
                <a:cubicBezTo>
                  <a:pt x="534195" y="2833"/>
                  <a:pt x="541820" y="-241"/>
                  <a:pt x="549716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igital illustration of a person resembling Park Sihyung, a young male in his mid-20s, with wavy brown hair, wearing a casual hoodie, working on optimizing AI models. He is seated at a desk with a notebook open, studying charts and performance metrics on his screen. The background shows a tech-savvy workspace with a focus on AI research.">
            <a:extLst>
              <a:ext uri="{FF2B5EF4-FFF2-40B4-BE49-F238E27FC236}">
                <a16:creationId xmlns:a16="http://schemas.microsoft.com/office/drawing/2014/main" id="{8659536F-A7F1-C7FA-963D-72BF57C5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2784"/>
          <a:stretch/>
        </p:blipFill>
        <p:spPr bwMode="auto"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935015B-6850-81C7-4CDD-612726D0D84F}"/>
              </a:ext>
            </a:extLst>
          </p:cNvPr>
          <p:cNvSpPr txBox="1">
            <a:spLocks/>
          </p:cNvSpPr>
          <p:nvPr/>
        </p:nvSpPr>
        <p:spPr>
          <a:xfrm>
            <a:off x="103233" y="1552164"/>
            <a:ext cx="6613281" cy="4581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한지훈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실험 및 서비스 </a:t>
            </a:r>
            <a:r>
              <a:rPr kumimoji="1" lang="en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</a:t>
            </a:r>
            <a:endParaRPr kumimoji="1"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r>
              <a:rPr kumimoji="1" lang="en" altLang="ko-KR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HairFastGAN</a:t>
            </a:r>
            <a:r>
              <a:rPr kumimoji="1" lang="en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실험 및 결과 분석 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이미지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여부에 따른 성능 비교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백엔드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서버 구축 및 모델 사전 로딩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en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API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구현 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박시형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kumimoji="1" lang="en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AI 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비용 효율화 방안 연구 </a:t>
            </a:r>
            <a:endParaRPr kumimoji="1"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기존 </a:t>
            </a:r>
            <a:r>
              <a:rPr kumimoji="1" lang="en" altLang="ko-KR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pth</a:t>
            </a:r>
            <a:r>
              <a:rPr kumimoji="1" lang="en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모델과 </a:t>
            </a:r>
            <a:r>
              <a:rPr kumimoji="1" lang="en" altLang="ko-KR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onnx</a:t>
            </a:r>
            <a:r>
              <a:rPr kumimoji="1" lang="en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변환 모델 성능 비교 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r>
              <a:rPr kumimoji="1" lang="en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QAT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및 </a:t>
            </a:r>
            <a:r>
              <a:rPr kumimoji="1" lang="en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PTQ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방법으로 모델 경량화 적용 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각 방안에 대해 성능 비교 분석 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r>
              <a:rPr kumimoji="1" lang="ko-KR" altLang="en-US"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홍진욱</a:t>
            </a:r>
            <a:r>
              <a:rPr kumimoji="1" lang="en-US" altLang="ko-KR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Al </a:t>
            </a:r>
            <a:r>
              <a:rPr kumimoji="1" lang="ko-KR" altLang="en-US"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경량화 및 분석 </a:t>
            </a:r>
            <a:endParaRPr kumimoji="1" lang="en-US" altLang="ko-KR"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r>
              <a:rPr kumimoji="1" lang="en-US" altLang="ko-KR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Streamlit</a:t>
            </a: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 및 </a:t>
            </a:r>
            <a:r>
              <a:rPr kumimoji="1" lang="ko-KR" altLang="en-US" sz="16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프론트엔드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구축 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lvl="1">
              <a:buFontTx/>
              <a:buChar char="-"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Resnet9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모델 경량화 및 분석 </a:t>
            </a:r>
            <a:endParaRPr kumimoji="1" lang="en-US" altLang="ko-KR" sz="16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457200" lvl="1" indent="0">
              <a:buNone/>
            </a:pPr>
            <a:r>
              <a:rPr kumimoji="1" lang="en-US" altLang="ko-KR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GPU/CPU </a:t>
            </a:r>
            <a:r>
              <a:rPr kumimoji="1" lang="ko-KR" altLang="en-US" sz="16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비용 비교 및 분석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0440250-CD17-F216-4323-5EDBE4FEAF32}"/>
              </a:ext>
            </a:extLst>
          </p:cNvPr>
          <p:cNvSpPr txBox="1">
            <a:spLocks/>
          </p:cNvSpPr>
          <p:nvPr/>
        </p:nvSpPr>
        <p:spPr>
          <a:xfrm>
            <a:off x="836676" y="2609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구성원별 역할</a:t>
            </a:r>
          </a:p>
        </p:txBody>
      </p:sp>
      <p:pic>
        <p:nvPicPr>
          <p:cNvPr id="4" name="오디오 3">
            <a:extLst>
              <a:ext uri="{FF2B5EF4-FFF2-40B4-BE49-F238E27FC236}">
                <a16:creationId xmlns:a16="http://schemas.microsoft.com/office/drawing/2014/main" id="{B34E546E-0F1E-EEC7-7A79-D8C989871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0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53"/>
    </mc:Choice>
    <mc:Fallback xmlns="">
      <p:transition spd="slow" advTm="5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ED7F8-28EE-0026-2FE4-7A7D5DFE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37A23-954E-CE51-A334-C4F59393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시연영상</a:t>
            </a:r>
          </a:p>
        </p:txBody>
      </p:sp>
      <p:pic>
        <p:nvPicPr>
          <p:cNvPr id="5" name="2024 전기 졸업과제 시연영상 최종">
            <a:hlinkClick r:id="" action="ppaction://media"/>
            <a:extLst>
              <a:ext uri="{FF2B5EF4-FFF2-40B4-BE49-F238E27FC236}">
                <a16:creationId xmlns:a16="http://schemas.microsoft.com/office/drawing/2014/main" id="{6CA5CD03-ECDD-39AC-2CCB-A7B79A8A1541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1378628"/>
            <a:ext cx="10515600" cy="492958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054A65-CD98-8F3A-DE01-2A2FF57438A2}"/>
              </a:ext>
            </a:extLst>
          </p:cNvPr>
          <p:cNvSpPr txBox="1"/>
          <p:nvPr/>
        </p:nvSpPr>
        <p:spPr>
          <a:xfrm>
            <a:off x="3377406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9"/>
              </a:rPr>
              <a:t>https://www.youtube.com/watch?v=s7A9TDa0S5s</a:t>
            </a:r>
            <a:endParaRPr lang="en-US" altLang="ko-KR" dirty="0"/>
          </a:p>
        </p:txBody>
      </p:sp>
      <p:pic>
        <p:nvPicPr>
          <p:cNvPr id="20" name="오디오 19">
            <a:extLst>
              <a:ext uri="{FF2B5EF4-FFF2-40B4-BE49-F238E27FC236}">
                <a16:creationId xmlns:a16="http://schemas.microsoft.com/office/drawing/2014/main" id="{0A2B873C-22E7-BE84-D984-EA4D89EE827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228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81"/>
    </mc:Choice>
    <mc:Fallback xmlns="">
      <p:transition spd="slow" advTm="78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0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673" objId="5"/>
        <p14:stopEvt time="75740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935</Words>
  <Application>Microsoft Macintosh PowerPoint</Application>
  <PresentationFormat>와이드스크린</PresentationFormat>
  <Paragraphs>66</Paragraphs>
  <Slides>10</Slides>
  <Notes>10</Notes>
  <HiddenSlides>0</HiddenSlides>
  <MMClips>11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210 Appgulim B</vt:lpstr>
      <vt:lpstr>맑은 고딕</vt:lpstr>
      <vt:lpstr>MalgunGothic</vt:lpstr>
      <vt:lpstr>Pretendard</vt:lpstr>
      <vt:lpstr>Pretendard Medium</vt:lpstr>
      <vt:lpstr>Arial</vt:lpstr>
      <vt:lpstr>Office 테마</vt:lpstr>
      <vt:lpstr>AIcasso</vt:lpstr>
      <vt:lpstr>헤어스타일 변환 모델</vt:lpstr>
      <vt:lpstr>헤어스타일 변환 모델</vt:lpstr>
      <vt:lpstr>전처리 적용(Facial Landmark Detection)</vt:lpstr>
      <vt:lpstr>전처리 적용(Face Detection)</vt:lpstr>
      <vt:lpstr>추론 시간</vt:lpstr>
      <vt:lpstr>경량화 시행 및 결과</vt:lpstr>
      <vt:lpstr>PowerPoint 프레젠테이션</vt:lpstr>
      <vt:lpstr>시연영상</vt:lpstr>
      <vt:lpstr>AIcasso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홍진욱</dc:creator>
  <cp:lastModifiedBy>홍진욱</cp:lastModifiedBy>
  <cp:revision>54</cp:revision>
  <dcterms:created xsi:type="dcterms:W3CDTF">2024-10-13T04:27:45Z</dcterms:created>
  <dcterms:modified xsi:type="dcterms:W3CDTF">2024-10-25T14:40:44Z</dcterms:modified>
</cp:coreProperties>
</file>